
<file path=[Content_Types].xml><?xml version="1.0" encoding="utf-8"?>
<Types xmlns="http://schemas.openxmlformats.org/package/2006/content-types">
  <Default Extension="emf" ContentType="image/x-emf"/>
  <Default Extension="jpg" ContentType="image/pn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28"/>
  </p:notesMasterIdLst>
  <p:handoutMasterIdLst>
    <p:handoutMasterId r:id="rId29"/>
  </p:handoutMasterIdLst>
  <p:sldIdLst>
    <p:sldId id="505" r:id="rId2"/>
    <p:sldId id="506" r:id="rId3"/>
    <p:sldId id="262" r:id="rId4"/>
    <p:sldId id="507" r:id="rId5"/>
    <p:sldId id="508" r:id="rId6"/>
    <p:sldId id="509" r:id="rId7"/>
    <p:sldId id="510" r:id="rId8"/>
    <p:sldId id="511" r:id="rId9"/>
    <p:sldId id="512" r:id="rId10"/>
    <p:sldId id="513" r:id="rId11"/>
    <p:sldId id="514" r:id="rId12"/>
    <p:sldId id="515" r:id="rId13"/>
    <p:sldId id="516" r:id="rId14"/>
    <p:sldId id="520" r:id="rId15"/>
    <p:sldId id="517" r:id="rId16"/>
    <p:sldId id="521" r:id="rId17"/>
    <p:sldId id="522" r:id="rId18"/>
    <p:sldId id="523" r:id="rId19"/>
    <p:sldId id="524" r:id="rId20"/>
    <p:sldId id="525" r:id="rId21"/>
    <p:sldId id="526" r:id="rId22"/>
    <p:sldId id="539" r:id="rId23"/>
    <p:sldId id="540" r:id="rId24"/>
    <p:sldId id="541" r:id="rId25"/>
    <p:sldId id="552" r:id="rId26"/>
    <p:sldId id="55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8C8281"/>
    <a:srgbClr val="004098"/>
    <a:srgbClr val="7FB1D8"/>
    <a:srgbClr val="FFFFFF"/>
    <a:srgbClr val="F7F7EF"/>
    <a:srgbClr val="F5F5F5"/>
    <a:srgbClr val="F0F0F0"/>
    <a:srgbClr val="3F6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5092" autoAdjust="0"/>
  </p:normalViewPr>
  <p:slideViewPr>
    <p:cSldViewPr snapToGrid="0">
      <p:cViewPr varScale="1">
        <p:scale>
          <a:sx n="86" d="100"/>
          <a:sy n="86" d="100"/>
        </p:scale>
        <p:origin x="426" y="78"/>
      </p:cViewPr>
      <p:guideLst/>
    </p:cSldViewPr>
  </p:slideViewPr>
  <p:outlineViewPr>
    <p:cViewPr>
      <p:scale>
        <a:sx n="33" d="100"/>
        <a:sy n="33" d="100"/>
      </p:scale>
      <p:origin x="0" y="-762"/>
    </p:cViewPr>
  </p:outlineViewPr>
  <p:notesTextViewPr>
    <p:cViewPr>
      <p:scale>
        <a:sx n="1" d="1"/>
        <a:sy n="1" d="1"/>
      </p:scale>
      <p:origin x="0" y="0"/>
    </p:cViewPr>
  </p:notesTextViewPr>
  <p:sorterViewPr>
    <p:cViewPr>
      <p:scale>
        <a:sx n="120" d="100"/>
        <a:sy n="120" d="100"/>
      </p:scale>
      <p:origin x="0" y="-4842"/>
    </p:cViewPr>
  </p:sorter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2C1FBA-CF23-45CA-A289-03E32D160964}" type="datetimeFigureOut">
              <a:rPr lang="zh-CN" altLang="en-US" smtClean="0"/>
              <a:t>2019/10/21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F2B0C5-C56D-47E9-BCFE-D990A940F17B}" type="slidenum">
              <a:rPr lang="zh-CN" altLang="en-US" smtClean="0"/>
              <a:t>‹#›</a:t>
            </a:fld>
            <a:endParaRPr lang="zh-CN" altLang="en-US"/>
          </a:p>
        </p:txBody>
      </p:sp>
    </p:spTree>
    <p:extLst>
      <p:ext uri="{BB962C8B-B14F-4D97-AF65-F5344CB8AC3E}">
        <p14:creationId xmlns:p14="http://schemas.microsoft.com/office/powerpoint/2010/main" val="2713700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66BD8-0FC1-456F-BDC6-7D0CA8E36566}" type="datetimeFigureOut">
              <a:rPr lang="zh-CN" altLang="en-US" smtClean="0"/>
              <a:t>2019/10/21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FC841-E2E1-4802-8701-94EA307E94B0}" type="slidenum">
              <a:rPr lang="zh-CN" altLang="en-US" smtClean="0"/>
              <a:t>‹#›</a:t>
            </a:fld>
            <a:endParaRPr lang="zh-CN" altLang="en-US"/>
          </a:p>
        </p:txBody>
      </p:sp>
    </p:spTree>
    <p:extLst>
      <p:ext uri="{BB962C8B-B14F-4D97-AF65-F5344CB8AC3E}">
        <p14:creationId xmlns:p14="http://schemas.microsoft.com/office/powerpoint/2010/main" val="2014598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0C832-F3C1-4FED-8E8D-5D1051B81374}" type="slidenum">
              <a:rPr lang="zh-CN" altLang="en-US" smtClean="0"/>
              <a:t>1</a:t>
            </a:fld>
            <a:endParaRPr lang="zh-CN" altLang="en-US"/>
          </a:p>
        </p:txBody>
      </p:sp>
    </p:spTree>
    <p:extLst>
      <p:ext uri="{BB962C8B-B14F-4D97-AF65-F5344CB8AC3E}">
        <p14:creationId xmlns:p14="http://schemas.microsoft.com/office/powerpoint/2010/main" val="51066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regular OFDM system</a:t>
            </a:r>
            <a:r>
              <a:rPr lang="en-US" altLang="zh-CN" baseline="0" dirty="0"/>
              <a:t>, t</a:t>
            </a:r>
            <a:r>
              <a:rPr lang="en-US" altLang="zh-CN" dirty="0"/>
              <a:t>he transmitter sends a preamble to do the clock </a:t>
            </a:r>
            <a:r>
              <a:rPr lang="en-US" altLang="zh-CN" baseline="0" dirty="0"/>
              <a:t>synchronization and packet detection. </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en-US" altLang="zh-CN" baseline="0" dirty="0"/>
              <a:t> comparison, the OFDMA backscatter system introduces reflecting tags. We need to synchronize the tags with TX and RX so that the backscattered signal can be combined as an eligible OFDM symbol.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 straightforward</a:t>
            </a:r>
            <a:r>
              <a:rPr lang="en-US" altLang="zh-CN" baseline="0" dirty="0"/>
              <a:t> idea is to let tags generate preambles; however, such a solution can incur messaging overhead for coordinating tags. Furthermore, since the hardware and location diversity, the generated preamble might be distorted and may not be able to trigger the demodulating procedure.</a:t>
            </a:r>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10</a:t>
            </a:fld>
            <a:endParaRPr lang="zh-CN" altLang="en-US"/>
          </a:p>
        </p:txBody>
      </p:sp>
    </p:spTree>
    <p:extLst>
      <p:ext uri="{BB962C8B-B14F-4D97-AF65-F5344CB8AC3E}">
        <p14:creationId xmlns:p14="http://schemas.microsoft.com/office/powerpoint/2010/main" val="31353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To resolve the synchronization issue, we first maintain the preamble between TX and RX in the regular OFDM system to let the receiver to be synchronized with the transmitter. The transmitter then sends OOK modulated signal which contains a pre-known sequence, in order to synchronize the tags with the transmitter. OOK is adopted to satisfy the low power requirement on tags. In this way, all the entities are basically synchronized with the transmitter. After that, the CW are sent to the tags for backscattering.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final transmitted waveform is as shown below. Please refer to our paper on how to generate this kind of waveform with OFDM architecture.</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11</a:t>
            </a:fld>
            <a:endParaRPr lang="zh-CN" altLang="en-US"/>
          </a:p>
        </p:txBody>
      </p:sp>
    </p:spTree>
    <p:extLst>
      <p:ext uri="{BB962C8B-B14F-4D97-AF65-F5344CB8AC3E}">
        <p14:creationId xmlns:p14="http://schemas.microsoft.com/office/powerpoint/2010/main" val="268723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After the previous synchronization</a:t>
            </a:r>
            <a:r>
              <a:rPr lang="en-US" altLang="zh-CN" baseline="0" dirty="0"/>
              <a:t>, the system is still not completely synchronized. If we observe the constellation diagram of a BPSK modulated signal at the receiver’s side, we can see the following 3 phase offsets.  The blue circle shows the ideal case and the red cluster shows the practical case. We have to figure out why the offsets occur and how to calibrate them.</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12</a:t>
            </a:fld>
            <a:endParaRPr lang="zh-CN" altLang="en-US"/>
          </a:p>
        </p:txBody>
      </p:sp>
    </p:spTree>
    <p:extLst>
      <p:ext uri="{BB962C8B-B14F-4D97-AF65-F5344CB8AC3E}">
        <p14:creationId xmlns:p14="http://schemas.microsoft.com/office/powerpoint/2010/main" val="4170561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phenomenon of static phase offset is like this. Th</a:t>
            </a:r>
            <a:r>
              <a:rPr lang="en-US" altLang="zh-CN" baseline="0" dirty="0"/>
              <a:t>e total constellation diagram has a rotation of one random theta degree. The theta is static during one OFDM burst but random among different bursts and different tags.</a:t>
            </a:r>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13</a:t>
            </a:fld>
            <a:endParaRPr lang="zh-CN" altLang="en-US"/>
          </a:p>
        </p:txBody>
      </p:sp>
    </p:spTree>
    <p:extLst>
      <p:ext uri="{BB962C8B-B14F-4D97-AF65-F5344CB8AC3E}">
        <p14:creationId xmlns:p14="http://schemas.microsoft.com/office/powerpoint/2010/main" val="3082994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What cause this problem? </a:t>
            </a:r>
          </a:p>
          <a:p>
            <a:r>
              <a:rPr lang="en-US" altLang="zh-CN" dirty="0"/>
              <a:t>After the synchronization between TX and</a:t>
            </a:r>
            <a:r>
              <a:rPr lang="en-US" altLang="zh-CN" baseline="0" dirty="0"/>
              <a:t> tag, t</a:t>
            </a:r>
            <a:r>
              <a:rPr lang="en-US" altLang="zh-CN" dirty="0"/>
              <a:t>here is still a delay between tag symbol</a:t>
            </a:r>
            <a:r>
              <a:rPr lang="en-US" altLang="zh-CN" baseline="0" dirty="0"/>
              <a:t> clock and transmitter symbol clock which is caused by on-tag </a:t>
            </a:r>
            <a:r>
              <a:rPr lang="en-US" altLang="zh-CN" sz="1200" b="0" i="0" u="none" strike="noStrike" kern="1200" baseline="0" dirty="0">
                <a:solidFill>
                  <a:schemeClr val="tx1"/>
                </a:solidFill>
                <a:latin typeface="+mn-lt"/>
                <a:ea typeface="+mn-ea"/>
                <a:cs typeface="+mn-cs"/>
              </a:rPr>
              <a:t>circuit delay, </a:t>
            </a:r>
            <a:r>
              <a:rPr lang="en-US" altLang="zh-CN" sz="1200" b="0" i="0" u="none" strike="noStrike" kern="1200" baseline="0" dirty="0" err="1">
                <a:solidFill>
                  <a:schemeClr val="tx1"/>
                </a:solidFill>
                <a:latin typeface="+mn-lt"/>
                <a:ea typeface="+mn-ea"/>
                <a:cs typeface="+mn-cs"/>
              </a:rPr>
              <a:t>tx</a:t>
            </a:r>
            <a:r>
              <a:rPr lang="en-US" altLang="zh-CN" sz="1200" b="0" i="0" u="none" strike="noStrike" kern="1200" baseline="0" dirty="0">
                <a:solidFill>
                  <a:schemeClr val="tx1"/>
                </a:solidFill>
                <a:latin typeface="+mn-lt"/>
                <a:ea typeface="+mn-ea"/>
                <a:cs typeface="+mn-cs"/>
              </a:rPr>
              <a:t>-to-tag preamble processing delay and the longer propagation delay. These delays finally result in a static phase offset. And the difference of the delay </a:t>
            </a:r>
            <a:r>
              <a:rPr lang="en-US" altLang="zh-CN" baseline="0" dirty="0"/>
              <a:t>among different bursts and different tags makes the offsets random.</a:t>
            </a:r>
          </a:p>
          <a:p>
            <a:endParaRPr lang="en-US" altLang="zh-CN"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 RX can easily estimates the static phase offset and then calibrates it by adding a tag to RX preamble.</a:t>
            </a:r>
            <a:endParaRPr lang="zh-CN" altLang="en-US" dirty="0"/>
          </a:p>
          <a:p>
            <a:endParaRPr lang="en-US" altLang="zh-CN" baseline="0"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14</a:t>
            </a:fld>
            <a:endParaRPr lang="zh-CN" altLang="en-US"/>
          </a:p>
        </p:txBody>
      </p:sp>
    </p:spTree>
    <p:extLst>
      <p:ext uri="{BB962C8B-B14F-4D97-AF65-F5344CB8AC3E}">
        <p14:creationId xmlns:p14="http://schemas.microsoft.com/office/powerpoint/2010/main" val="84775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微软雅黑" panose="020B0503020204020204" pitchFamily="34" charset="-122"/>
                <a:ea typeface="微软雅黑" panose="020B0503020204020204" pitchFamily="34" charset="-122"/>
              </a:rPr>
              <a:t>The phenomenon</a:t>
            </a:r>
            <a:r>
              <a:rPr lang="en-US" altLang="zh-CN" sz="1200" baseline="0" dirty="0">
                <a:latin typeface="微软雅黑" panose="020B0503020204020204" pitchFamily="34" charset="-122"/>
                <a:ea typeface="微软雅黑" panose="020B0503020204020204" pitchFamily="34" charset="-122"/>
              </a:rPr>
              <a:t> of c</a:t>
            </a:r>
            <a:r>
              <a:rPr lang="en-US" altLang="zh-CN" sz="1200" dirty="0">
                <a:latin typeface="微软雅黑" panose="020B0503020204020204" pitchFamily="34" charset="-122"/>
                <a:ea typeface="微软雅黑" panose="020B0503020204020204" pitchFamily="34" charset="-122"/>
              </a:rPr>
              <a:t>ontinuous dynamic phase offset is that</a:t>
            </a:r>
            <a:r>
              <a:rPr lang="en-US" altLang="zh-CN" sz="1200" baseline="0" dirty="0">
                <a:latin typeface="微软雅黑" panose="020B0503020204020204" pitchFamily="34" charset="-122"/>
                <a:ea typeface="微软雅黑" panose="020B0503020204020204" pitchFamily="34" charset="-122"/>
              </a:rPr>
              <a:t> the points in the constellation diagram rotates continuously. And finally the constellation diagram become a circle. </a:t>
            </a:r>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15</a:t>
            </a:fld>
            <a:endParaRPr lang="zh-CN" altLang="en-US"/>
          </a:p>
        </p:txBody>
      </p:sp>
    </p:spTree>
    <p:extLst>
      <p:ext uri="{BB962C8B-B14F-4D97-AF65-F5344CB8AC3E}">
        <p14:creationId xmlns:p14="http://schemas.microsoft.com/office/powerpoint/2010/main" val="3783878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For a regular OFDM system, between the transmitter and receiver, there is pilot signal which can be used for </a:t>
            </a:r>
            <a:r>
              <a:rPr lang="en-US" altLang="zh-CN" sz="1200" baseline="0" dirty="0">
                <a:latin typeface="微软雅黑" panose="020B0503020204020204" pitchFamily="34" charset="-122"/>
                <a:ea typeface="微软雅黑" panose="020B0503020204020204" pitchFamily="34" charset="-122"/>
              </a:rPr>
              <a:t>residual offset calibration. But there is no such calibration mechanism with tags. </a:t>
            </a:r>
          </a:p>
        </p:txBody>
      </p:sp>
      <p:sp>
        <p:nvSpPr>
          <p:cNvPr id="4" name="灯片编号占位符 3"/>
          <p:cNvSpPr>
            <a:spLocks noGrp="1"/>
          </p:cNvSpPr>
          <p:nvPr>
            <p:ph type="sldNum" sz="quarter" idx="5"/>
          </p:nvPr>
        </p:nvSpPr>
        <p:spPr/>
        <p:txBody>
          <a:bodyPr/>
          <a:lstStyle/>
          <a:p>
            <a:fld id="{63567AD3-025B-4303-89EE-9437538AE1D3}" type="slidenum">
              <a:rPr lang="zh-CN" altLang="en-US" smtClean="0"/>
              <a:t>16</a:t>
            </a:fld>
            <a:endParaRPr lang="zh-CN" altLang="en-US"/>
          </a:p>
        </p:txBody>
      </p:sp>
    </p:spTree>
    <p:extLst>
      <p:ext uri="{BB962C8B-B14F-4D97-AF65-F5344CB8AC3E}">
        <p14:creationId xmlns:p14="http://schemas.microsoft.com/office/powerpoint/2010/main" val="2566877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latin typeface="微软雅黑" panose="020B0503020204020204" pitchFamily="34" charset="-122"/>
                <a:ea typeface="微软雅黑" panose="020B0503020204020204" pitchFamily="34" charset="-122"/>
              </a:rPr>
              <a:t>The final residual offset between tags and receiver depends on the tags clock which is much slower than RF carrier. So in fact the rotating is not that fast. Based on an experiment on the performance over the frame length. We found that with frame length shorter than 500, the performance is not severe affected.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latin typeface="微软雅黑" panose="020B0503020204020204" pitchFamily="34" charset="-122"/>
                <a:ea typeface="微软雅黑" panose="020B0503020204020204" pitchFamily="34" charset="-122"/>
              </a:rPr>
              <a:t>Therefore, with controlled frame length this </a:t>
            </a:r>
            <a:r>
              <a:rPr lang="en-US" altLang="zh-CN" sz="1200" dirty="0">
                <a:latin typeface="微软雅黑" panose="020B0503020204020204" pitchFamily="34" charset="-122"/>
                <a:ea typeface="微软雅黑" panose="020B0503020204020204" pitchFamily="34" charset="-122"/>
              </a:rPr>
              <a:t>offset</a:t>
            </a:r>
            <a:r>
              <a:rPr lang="en-US" altLang="zh-CN" sz="1200" baseline="0" dirty="0">
                <a:latin typeface="微软雅黑" panose="020B0503020204020204" pitchFamily="34" charset="-122"/>
                <a:ea typeface="微软雅黑" panose="020B0503020204020204" pitchFamily="34" charset="-122"/>
              </a:rPr>
              <a:t> will not introduce too much performance degradation while avoiding unnecessary modification on Wi-Fi infrastructure. </a:t>
            </a:r>
          </a:p>
        </p:txBody>
      </p:sp>
      <p:sp>
        <p:nvSpPr>
          <p:cNvPr id="4" name="灯片编号占位符 3"/>
          <p:cNvSpPr>
            <a:spLocks noGrp="1"/>
          </p:cNvSpPr>
          <p:nvPr>
            <p:ph type="sldNum" sz="quarter" idx="5"/>
          </p:nvPr>
        </p:nvSpPr>
        <p:spPr/>
        <p:txBody>
          <a:bodyPr/>
          <a:lstStyle/>
          <a:p>
            <a:fld id="{63567AD3-025B-4303-89EE-9437538AE1D3}" type="slidenum">
              <a:rPr lang="zh-CN" altLang="en-US" smtClean="0"/>
              <a:t>17</a:t>
            </a:fld>
            <a:endParaRPr lang="zh-CN" altLang="en-US"/>
          </a:p>
        </p:txBody>
      </p:sp>
    </p:spTree>
    <p:extLst>
      <p:ext uri="{BB962C8B-B14F-4D97-AF65-F5344CB8AC3E}">
        <p14:creationId xmlns:p14="http://schemas.microsoft.com/office/powerpoint/2010/main" val="2032777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The phenomenon</a:t>
            </a:r>
            <a:r>
              <a:rPr lang="en-US" altLang="zh-CN" sz="1200" baseline="0" dirty="0">
                <a:latin typeface="微软雅黑" panose="020B0503020204020204" pitchFamily="34" charset="-122"/>
                <a:ea typeface="微软雅黑" panose="020B0503020204020204" pitchFamily="34" charset="-122"/>
              </a:rPr>
              <a:t> of d</a:t>
            </a:r>
            <a:r>
              <a:rPr lang="en-US" altLang="zh-CN" sz="1200" dirty="0">
                <a:latin typeface="微软雅黑" panose="020B0503020204020204" pitchFamily="34" charset="-122"/>
                <a:ea typeface="微软雅黑" panose="020B0503020204020204" pitchFamily="34" charset="-122"/>
              </a:rPr>
              <a:t>iscrete dynamic phase offset is</a:t>
            </a:r>
            <a:r>
              <a:rPr lang="en-US" altLang="zh-CN" sz="1200" baseline="0" dirty="0">
                <a:latin typeface="微软雅黑" panose="020B0503020204020204" pitchFamily="34" charset="-122"/>
                <a:ea typeface="微软雅黑" panose="020B0503020204020204" pitchFamily="34" charset="-122"/>
              </a:rPr>
              <a:t> that </a:t>
            </a:r>
            <a:r>
              <a:rPr lang="en-US" altLang="zh-CN" dirty="0"/>
              <a:t>the constellation diagram of BPSK signal will result in a constellation diagram like QPSK signal.</a:t>
            </a:r>
            <a:endParaRPr lang="en-US" altLang="zh-CN" sz="1200" baseline="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63567AD3-025B-4303-89EE-9437538AE1D3}" type="slidenum">
              <a:rPr lang="zh-CN" altLang="en-US" smtClean="0"/>
              <a:t>18</a:t>
            </a:fld>
            <a:endParaRPr lang="zh-CN" altLang="en-US"/>
          </a:p>
        </p:txBody>
      </p:sp>
    </p:spTree>
    <p:extLst>
      <p:ext uri="{BB962C8B-B14F-4D97-AF65-F5344CB8AC3E}">
        <p14:creationId xmlns:p14="http://schemas.microsoft.com/office/powerpoint/2010/main" val="192106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微软雅黑" panose="020B0503020204020204" pitchFamily="34" charset="-122"/>
                <a:ea typeface="微软雅黑" panose="020B0503020204020204" pitchFamily="34" charset="-122"/>
              </a:rPr>
              <a:t>Discrete</a:t>
            </a:r>
            <a:r>
              <a:rPr lang="en-US" altLang="zh-CN" sz="1200" baseline="0" dirty="0">
                <a:latin typeface="微软雅黑" panose="020B0503020204020204" pitchFamily="34" charset="-122"/>
                <a:ea typeface="微软雅黑" panose="020B0503020204020204" pitchFamily="34" charset="-122"/>
              </a:rPr>
              <a:t> dynamic phase offset is caused by tag modulation process.</a:t>
            </a:r>
          </a:p>
          <a:p>
            <a:endParaRPr lang="en-US" altLang="zh-CN" sz="1200" baseline="0" dirty="0">
              <a:latin typeface="微软雅黑" panose="020B0503020204020204" pitchFamily="34" charset="-122"/>
              <a:ea typeface="微软雅黑" panose="020B0503020204020204" pitchFamily="34" charset="-122"/>
            </a:endParaRPr>
          </a:p>
          <a:p>
            <a:r>
              <a:rPr lang="en-US" altLang="zh-CN" sz="1200" baseline="0" dirty="0">
                <a:latin typeface="微软雅黑" panose="020B0503020204020204" pitchFamily="34" charset="-122"/>
                <a:ea typeface="微软雅黑" panose="020B0503020204020204" pitchFamily="34" charset="-122"/>
              </a:rPr>
              <a:t>Because of the existing of Cyclic prefix, the symbol period is not necessarily integer multiples of the square wave period. </a:t>
            </a:r>
          </a:p>
        </p:txBody>
      </p:sp>
      <p:sp>
        <p:nvSpPr>
          <p:cNvPr id="4" name="灯片编号占位符 3"/>
          <p:cNvSpPr>
            <a:spLocks noGrp="1"/>
          </p:cNvSpPr>
          <p:nvPr>
            <p:ph type="sldNum" sz="quarter" idx="5"/>
          </p:nvPr>
        </p:nvSpPr>
        <p:spPr/>
        <p:txBody>
          <a:bodyPr/>
          <a:lstStyle/>
          <a:p>
            <a:fld id="{63567AD3-025B-4303-89EE-9437538AE1D3}" type="slidenum">
              <a:rPr lang="zh-CN" altLang="en-US" smtClean="0"/>
              <a:t>19</a:t>
            </a:fld>
            <a:endParaRPr lang="zh-CN" altLang="en-US"/>
          </a:p>
        </p:txBody>
      </p:sp>
    </p:spTree>
    <p:extLst>
      <p:ext uri="{BB962C8B-B14F-4D97-AF65-F5344CB8AC3E}">
        <p14:creationId xmlns:p14="http://schemas.microsoft.com/office/powerpoint/2010/main" val="24237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my outline.</a:t>
            </a:r>
            <a:endParaRPr lang="zh-CN" altLang="en-US" dirty="0"/>
          </a:p>
        </p:txBody>
      </p:sp>
      <p:sp>
        <p:nvSpPr>
          <p:cNvPr id="4" name="灯片编号占位符 3"/>
          <p:cNvSpPr>
            <a:spLocks noGrp="1"/>
          </p:cNvSpPr>
          <p:nvPr>
            <p:ph type="sldNum" sz="quarter" idx="10"/>
          </p:nvPr>
        </p:nvSpPr>
        <p:spPr/>
        <p:txBody>
          <a:bodyPr/>
          <a:lstStyle/>
          <a:p>
            <a:fld id="{32B0C832-F3C1-4FED-8E8D-5D1051B81374}" type="slidenum">
              <a:rPr lang="zh-CN" altLang="en-US" smtClean="0"/>
              <a:t>2</a:t>
            </a:fld>
            <a:endParaRPr lang="zh-CN" altLang="en-US"/>
          </a:p>
        </p:txBody>
      </p:sp>
    </p:spTree>
    <p:extLst>
      <p:ext uri="{BB962C8B-B14F-4D97-AF65-F5344CB8AC3E}">
        <p14:creationId xmlns:p14="http://schemas.microsoft.com/office/powerpoint/2010/main" val="166313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aseline="0" dirty="0">
                <a:latin typeface="微软雅黑" panose="020B0503020204020204" pitchFamily="34" charset="-122"/>
                <a:ea typeface="微软雅黑" panose="020B0503020204020204" pitchFamily="34" charset="-122"/>
              </a:rPr>
              <a:t>Therefore, the initial phase of each symbol will be different between RX reference and the tag symbols. As shown here as 0, half pi and pi. Then the modulation on the tags will be some kind of rotating BPSK modulation. This can be calibrated on the tag since the initial phase offset is known when the subcarrier is known.</a:t>
            </a:r>
          </a:p>
        </p:txBody>
      </p:sp>
      <p:sp>
        <p:nvSpPr>
          <p:cNvPr id="4" name="灯片编号占位符 3"/>
          <p:cNvSpPr>
            <a:spLocks noGrp="1"/>
          </p:cNvSpPr>
          <p:nvPr>
            <p:ph type="sldNum" sz="quarter" idx="5"/>
          </p:nvPr>
        </p:nvSpPr>
        <p:spPr/>
        <p:txBody>
          <a:bodyPr/>
          <a:lstStyle/>
          <a:p>
            <a:fld id="{63567AD3-025B-4303-89EE-9437538AE1D3}" type="slidenum">
              <a:rPr lang="zh-CN" altLang="en-US" smtClean="0"/>
              <a:t>20</a:t>
            </a:fld>
            <a:endParaRPr lang="zh-CN" altLang="en-US"/>
          </a:p>
        </p:txBody>
      </p:sp>
    </p:spTree>
    <p:extLst>
      <p:ext uri="{BB962C8B-B14F-4D97-AF65-F5344CB8AC3E}">
        <p14:creationId xmlns:p14="http://schemas.microsoft.com/office/powerpoint/2010/main" val="1121992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my outline.</a:t>
            </a:r>
            <a:endParaRPr lang="zh-CN" altLang="en-US" dirty="0"/>
          </a:p>
        </p:txBody>
      </p:sp>
      <p:sp>
        <p:nvSpPr>
          <p:cNvPr id="4" name="灯片编号占位符 3"/>
          <p:cNvSpPr>
            <a:spLocks noGrp="1"/>
          </p:cNvSpPr>
          <p:nvPr>
            <p:ph type="sldNum" sz="quarter" idx="10"/>
          </p:nvPr>
        </p:nvSpPr>
        <p:spPr/>
        <p:txBody>
          <a:bodyPr/>
          <a:lstStyle/>
          <a:p>
            <a:fld id="{32B0C832-F3C1-4FED-8E8D-5D1051B81374}" type="slidenum">
              <a:rPr lang="zh-CN" altLang="en-US" smtClean="0"/>
              <a:t>21</a:t>
            </a:fld>
            <a:endParaRPr lang="zh-CN" altLang="en-US"/>
          </a:p>
        </p:txBody>
      </p:sp>
    </p:spTree>
    <p:extLst>
      <p:ext uri="{BB962C8B-B14F-4D97-AF65-F5344CB8AC3E}">
        <p14:creationId xmlns:p14="http://schemas.microsoft.com/office/powerpoint/2010/main" val="143335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implement a testbed with</a:t>
            </a:r>
            <a:r>
              <a:rPr lang="en-US" altLang="zh-CN" baseline="0" dirty="0"/>
              <a:t> WARP board, FPGA and COTS components, and conduct experiments in our lab.</a:t>
            </a:r>
            <a:endParaRPr lang="zh-CN" altLang="en-US" dirty="0"/>
          </a:p>
          <a:p>
            <a:endParaRPr lang="en-US" altLang="zh-CN" baseline="0"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22</a:t>
            </a:fld>
            <a:endParaRPr lang="zh-CN" altLang="en-US"/>
          </a:p>
        </p:txBody>
      </p:sp>
    </p:spTree>
    <p:extLst>
      <p:ext uri="{BB962C8B-B14F-4D97-AF65-F5344CB8AC3E}">
        <p14:creationId xmlns:p14="http://schemas.microsoft.com/office/powerpoint/2010/main" val="390185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These</a:t>
            </a:r>
            <a:r>
              <a:rPr lang="en-US" altLang="zh-CN" baseline="0" dirty="0"/>
              <a:t> two figures shows the performance of concurrent communication. With BPSK and QPSK respectively. The system can support 48 concurrently transmission and the aggregate throughput can be up to </a:t>
            </a:r>
            <a:r>
              <a:rPr lang="en-US" altLang="zh-CN" sz="1200" b="0" i="0" u="none" strike="noStrike" kern="1200" baseline="0" dirty="0">
                <a:solidFill>
                  <a:schemeClr val="tx1"/>
                </a:solidFill>
                <a:latin typeface="+mn-lt"/>
                <a:ea typeface="+mn-ea"/>
                <a:cs typeface="+mn-cs"/>
              </a:rPr>
              <a:t>16Mbps.  </a:t>
            </a:r>
            <a:endParaRPr lang="zh-CN" altLang="en-US" dirty="0"/>
          </a:p>
          <a:p>
            <a:endParaRPr lang="en-US" altLang="zh-CN" baseline="0"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23</a:t>
            </a:fld>
            <a:endParaRPr lang="zh-CN" altLang="en-US"/>
          </a:p>
        </p:txBody>
      </p:sp>
    </p:spTree>
    <p:extLst>
      <p:ext uri="{BB962C8B-B14F-4D97-AF65-F5344CB8AC3E}">
        <p14:creationId xmlns:p14="http://schemas.microsoft.com/office/powerpoint/2010/main" val="2992541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We could flexibly aggregate 4 backscatter modules into an enhanced tag, this tag could be assigned 4 subcarriers and achieve 4 times of throughput compared with the regular one. </a:t>
            </a:r>
          </a:p>
          <a:p>
            <a:endParaRPr lang="en-US" altLang="zh-CN" baseline="0"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24</a:t>
            </a:fld>
            <a:endParaRPr lang="zh-CN" altLang="en-US"/>
          </a:p>
        </p:txBody>
      </p:sp>
    </p:spTree>
    <p:extLst>
      <p:ext uri="{BB962C8B-B14F-4D97-AF65-F5344CB8AC3E}">
        <p14:creationId xmlns:p14="http://schemas.microsoft.com/office/powerpoint/2010/main" val="3788027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the summary of our system. Any question will be appreciated.</a:t>
            </a:r>
            <a:endParaRPr lang="zh-CN" altLang="en-US" dirty="0"/>
          </a:p>
        </p:txBody>
      </p:sp>
      <p:sp>
        <p:nvSpPr>
          <p:cNvPr id="4" name="灯片编号占位符 3"/>
          <p:cNvSpPr>
            <a:spLocks noGrp="1"/>
          </p:cNvSpPr>
          <p:nvPr>
            <p:ph type="sldNum" sz="quarter" idx="10"/>
          </p:nvPr>
        </p:nvSpPr>
        <p:spPr/>
        <p:txBody>
          <a:bodyPr/>
          <a:lstStyle/>
          <a:p>
            <a:fld id="{32B0C832-F3C1-4FED-8E8D-5D1051B81374}" type="slidenum">
              <a:rPr lang="zh-CN" altLang="en-US" smtClean="0"/>
              <a:t>25</a:t>
            </a:fld>
            <a:endParaRPr lang="zh-CN" altLang="en-US"/>
          </a:p>
        </p:txBody>
      </p:sp>
    </p:spTree>
    <p:extLst>
      <p:ext uri="{BB962C8B-B14F-4D97-AF65-F5344CB8AC3E}">
        <p14:creationId xmlns:p14="http://schemas.microsoft.com/office/powerpoint/2010/main" val="2261118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B0C832-F3C1-4FED-8E8D-5D1051B81374}" type="slidenum">
              <a:rPr lang="zh-CN" altLang="en-US" smtClean="0"/>
              <a:t>26</a:t>
            </a:fld>
            <a:endParaRPr lang="zh-CN" altLang="en-US"/>
          </a:p>
        </p:txBody>
      </p:sp>
    </p:spTree>
    <p:extLst>
      <p:ext uri="{BB962C8B-B14F-4D97-AF65-F5344CB8AC3E}">
        <p14:creationId xmlns:p14="http://schemas.microsoft.com/office/powerpoint/2010/main" val="17251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Wi-Fi backscatter </a:t>
            </a:r>
            <a:r>
              <a:rPr lang="en-US" altLang="zh-CN" baseline="0" dirty="0"/>
              <a:t>realize ultra-low power wireless communication </a:t>
            </a:r>
            <a:r>
              <a:rPr lang="en-US" altLang="zh-CN" dirty="0"/>
              <a:t>leveraging Wi-Fi signals</a:t>
            </a:r>
            <a:r>
              <a:rPr lang="en-US" altLang="zh-CN" baseline="0" dirty="0"/>
              <a:t> or infrastructures</a:t>
            </a:r>
            <a:r>
              <a:rPr lang="en-US" altLang="zh-CN" dirty="0"/>
              <a:t>. </a:t>
            </a:r>
          </a:p>
          <a:p>
            <a:r>
              <a:rPr lang="en-US" altLang="zh-CN" dirty="0"/>
              <a:t>Recent years</a:t>
            </a:r>
            <a:r>
              <a:rPr lang="en-US" altLang="zh-CN" baseline="0" dirty="0"/>
              <a:t> have witnessed active efforts in developing this technique. There are a series of papers as shown here.</a:t>
            </a:r>
          </a:p>
        </p:txBody>
      </p:sp>
      <p:sp>
        <p:nvSpPr>
          <p:cNvPr id="4" name="灯片编号占位符 3"/>
          <p:cNvSpPr>
            <a:spLocks noGrp="1"/>
          </p:cNvSpPr>
          <p:nvPr>
            <p:ph type="sldNum" sz="quarter" idx="5"/>
          </p:nvPr>
        </p:nvSpPr>
        <p:spPr/>
        <p:txBody>
          <a:bodyPr/>
          <a:lstStyle/>
          <a:p>
            <a:fld id="{63567AD3-025B-4303-89EE-9437538AE1D3}" type="slidenum">
              <a:rPr lang="zh-CN" altLang="en-US" smtClean="0"/>
              <a:t>3</a:t>
            </a:fld>
            <a:endParaRPr lang="zh-CN" altLang="en-US"/>
          </a:p>
        </p:txBody>
      </p:sp>
    </p:spTree>
    <p:extLst>
      <p:ext uri="{BB962C8B-B14F-4D97-AF65-F5344CB8AC3E}">
        <p14:creationId xmlns:p14="http://schemas.microsoft.com/office/powerpoint/2010/main" val="103570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While</a:t>
            </a:r>
            <a:r>
              <a:rPr lang="en-US" altLang="zh-CN" sz="1200" b="0" i="0" kern="1200" baseline="0" dirty="0">
                <a:solidFill>
                  <a:schemeClr val="tx1"/>
                </a:solidFill>
                <a:effectLst/>
                <a:latin typeface="+mn-lt"/>
                <a:ea typeface="+mn-ea"/>
                <a:cs typeface="+mn-cs"/>
              </a:rPr>
              <a:t> creative and promising, the backscatter schemes mentioned above are based on old Wi-Fi techniques. The main focus was on having higher single-connected peak rate which is not suitable for IoT scenario.</a:t>
            </a:r>
          </a:p>
          <a:p>
            <a:r>
              <a:rPr lang="en-US" altLang="zh-CN" sz="1200" b="0" i="0" kern="1200" baseline="0" dirty="0">
                <a:solidFill>
                  <a:schemeClr val="tx1"/>
                </a:solidFill>
                <a:effectLst/>
                <a:latin typeface="+mn-lt"/>
                <a:ea typeface="+mn-ea"/>
                <a:cs typeface="+mn-cs"/>
              </a:rPr>
              <a:t>In fact, the next generation Wi-Fi 11ax support orthogonal frequency division multiple access (OFDMA) which allows multiple devices to transmit at the same time. The focus has been switched to have higher over-all capacity.</a:t>
            </a:r>
          </a:p>
          <a:p>
            <a:endParaRPr lang="en-US" altLang="zh-CN" sz="1200" b="0" i="0" kern="1200" baseline="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4</a:t>
            </a:fld>
            <a:endParaRPr lang="zh-CN" altLang="en-US"/>
          </a:p>
        </p:txBody>
      </p:sp>
    </p:spTree>
    <p:extLst>
      <p:ext uri="{BB962C8B-B14F-4D97-AF65-F5344CB8AC3E}">
        <p14:creationId xmlns:p14="http://schemas.microsoft.com/office/powerpoint/2010/main" val="218565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Comparing to the single carrier modulation and the OFDM scheme which can support at most three concurrent transmission occupying the three non overlapping channel, OFDMA can allocates the </a:t>
            </a:r>
            <a:r>
              <a:rPr lang="en-US" altLang="zh-CN" baseline="0" dirty="0"/>
              <a:t>ORTHORGNAL subcarriers to different devices. This method provides higher concurrency and can avoid the large overhead introduced by anti-collision mechanism especially when the number of devices are large.</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5</a:t>
            </a:fld>
            <a:endParaRPr lang="zh-CN" altLang="en-US"/>
          </a:p>
        </p:txBody>
      </p:sp>
    </p:spTree>
    <p:extLst>
      <p:ext uri="{BB962C8B-B14F-4D97-AF65-F5344CB8AC3E}">
        <p14:creationId xmlns:p14="http://schemas.microsoft.com/office/powerpoint/2010/main" val="209791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Therefore, in our work, we show how to realize OFDMA in Wi-Fi backscatter to make it more suitable for IoT scenario without hardware modification requirement on Wi-Fi infrastructure. The basic idea is fairly simple. The transmitter sends out continuous wave, the </a:t>
            </a:r>
            <a:r>
              <a:rPr lang="en-US" altLang="zh-CN" sz="1200" baseline="0" dirty="0">
                <a:latin typeface="微软雅黑" panose="020B0503020204020204" pitchFamily="34" charset="-122"/>
                <a:ea typeface="微软雅黑" panose="020B0503020204020204" pitchFamily="34" charset="-122"/>
              </a:rPr>
              <a:t>t</a:t>
            </a:r>
            <a:r>
              <a:rPr lang="en-US" altLang="zh-CN" sz="1200" dirty="0">
                <a:latin typeface="微软雅黑" panose="020B0503020204020204" pitchFamily="34" charset="-122"/>
                <a:ea typeface="微软雅黑" panose="020B0503020204020204" pitchFamily="34" charset="-122"/>
              </a:rPr>
              <a:t>ag perform frequency shift so that the backscattered symbol lies on a sub-carrier frequency. </a:t>
            </a:r>
            <a:endParaRPr lang="zh-CN" altLang="en-US"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6</a:t>
            </a:fld>
            <a:endParaRPr lang="zh-CN" altLang="en-US"/>
          </a:p>
        </p:txBody>
      </p:sp>
    </p:spTree>
    <p:extLst>
      <p:ext uri="{BB962C8B-B14F-4D97-AF65-F5344CB8AC3E}">
        <p14:creationId xmlns:p14="http://schemas.microsoft.com/office/powerpoint/2010/main" val="4150878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When have multiple tags, the tags generate backscattered symbols at multiple orthogonal subcarriers. When those backscattered symbols arrive at the receiver, they are naturally combined to form a new OFDM symbol, which is to be decoded by the receiver.</a:t>
            </a:r>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7</a:t>
            </a:fld>
            <a:endParaRPr lang="zh-CN" altLang="en-US"/>
          </a:p>
        </p:txBody>
      </p:sp>
    </p:spTree>
    <p:extLst>
      <p:ext uri="{BB962C8B-B14F-4D97-AF65-F5344CB8AC3E}">
        <p14:creationId xmlns:p14="http://schemas.microsoft.com/office/powerpoint/2010/main" val="4668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my outline.</a:t>
            </a:r>
            <a:endParaRPr lang="zh-CN" altLang="en-US" dirty="0"/>
          </a:p>
        </p:txBody>
      </p:sp>
      <p:sp>
        <p:nvSpPr>
          <p:cNvPr id="4" name="灯片编号占位符 3"/>
          <p:cNvSpPr>
            <a:spLocks noGrp="1"/>
          </p:cNvSpPr>
          <p:nvPr>
            <p:ph type="sldNum" sz="quarter" idx="10"/>
          </p:nvPr>
        </p:nvSpPr>
        <p:spPr/>
        <p:txBody>
          <a:bodyPr/>
          <a:lstStyle/>
          <a:p>
            <a:fld id="{32B0C832-F3C1-4FED-8E8D-5D1051B81374}" type="slidenum">
              <a:rPr lang="zh-CN" altLang="en-US" smtClean="0"/>
              <a:t>8</a:t>
            </a:fld>
            <a:endParaRPr lang="zh-CN" altLang="en-US"/>
          </a:p>
        </p:txBody>
      </p:sp>
    </p:spTree>
    <p:extLst>
      <p:ext uri="{BB962C8B-B14F-4D97-AF65-F5344CB8AC3E}">
        <p14:creationId xmlns:p14="http://schemas.microsoft.com/office/powerpoint/2010/main" val="56884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crux of any OFDMA system is to realize strict synchronization. That is, all the communication entities should</a:t>
            </a:r>
            <a:r>
              <a:rPr lang="en-US" altLang="zh-CN" baseline="0" dirty="0"/>
              <a:t> agree on the starting point and duration of the OFDM symbol in the time domain, and should agree on the carrier frequency and maintain frequency orthogonality in the frequency domain.</a:t>
            </a:r>
            <a:endParaRPr lang="en-US" altLang="zh-CN" dirty="0"/>
          </a:p>
          <a:p>
            <a:endParaRPr lang="en-US" altLang="zh-CN" dirty="0"/>
          </a:p>
          <a:p>
            <a:r>
              <a:rPr lang="en-US" altLang="zh-CN" dirty="0"/>
              <a:t>For</a:t>
            </a:r>
            <a:r>
              <a:rPr lang="en-US" altLang="zh-CN" baseline="0" dirty="0"/>
              <a:t> the </a:t>
            </a:r>
            <a:r>
              <a:rPr lang="en-US" altLang="zh-CN" dirty="0"/>
              <a:t>OFDMA backscatter, the</a:t>
            </a:r>
            <a:r>
              <a:rPr lang="en-US" altLang="zh-CN" baseline="0" dirty="0"/>
              <a:t> synchronization requirement is even more challenging, because backscattering tags introduce more uncertainties, including the hardware diversity and the location diversity.</a:t>
            </a:r>
          </a:p>
          <a:p>
            <a:endParaRPr lang="en-US" altLang="zh-CN" baseline="0" dirty="0"/>
          </a:p>
          <a:p>
            <a:r>
              <a:rPr lang="en-US" altLang="zh-CN" baseline="0" dirty="0"/>
              <a:t>In order to realize OFDMA backscatter, the following specific challenges have to be resolved.</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3567AD3-025B-4303-89EE-9437538AE1D3}" type="slidenum">
              <a:rPr lang="zh-CN" altLang="en-US" smtClean="0"/>
              <a:t>9</a:t>
            </a:fld>
            <a:endParaRPr lang="zh-CN" altLang="en-US"/>
          </a:p>
        </p:txBody>
      </p:sp>
    </p:spTree>
    <p:extLst>
      <p:ext uri="{BB962C8B-B14F-4D97-AF65-F5344CB8AC3E}">
        <p14:creationId xmlns:p14="http://schemas.microsoft.com/office/powerpoint/2010/main" val="3786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3C99A9-513F-4640-8ABC-92472179C7E2}"/>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46BD74EC-4D45-4CB7-9DE9-D484E8251CC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3626150-703A-4B2B-BDA7-80F2D231D0BD}"/>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5" name="页脚占位符 4">
            <a:extLst>
              <a:ext uri="{FF2B5EF4-FFF2-40B4-BE49-F238E27FC236}">
                <a16:creationId xmlns:a16="http://schemas.microsoft.com/office/drawing/2014/main" id="{A1C0C99C-1505-4B2C-9A52-8EE3C9056C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40A0A8-90C5-4B31-8AD5-0B09E44649DA}"/>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3457133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39B782-56C5-452C-9639-0A44C277629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B5FFA13-0140-47A2-B108-E25AA607272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3D9A03-9274-4B29-ACAF-36B396EA37BE}"/>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5" name="页脚占位符 4">
            <a:extLst>
              <a:ext uri="{FF2B5EF4-FFF2-40B4-BE49-F238E27FC236}">
                <a16:creationId xmlns:a16="http://schemas.microsoft.com/office/drawing/2014/main" id="{AF332876-22DE-41FC-AA28-75E707E8FA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1AC7A0-09B7-46D2-AE90-A6B546F265C5}"/>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3422207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1BCA6F7-5A8F-4D57-9D11-A5AF88F0CCB1}"/>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2E5653C-3B5E-4BD6-BC96-0B8CCA8B868D}"/>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C739CA-617D-4A55-AA56-E1E8A4657366}"/>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5" name="页脚占位符 4">
            <a:extLst>
              <a:ext uri="{FF2B5EF4-FFF2-40B4-BE49-F238E27FC236}">
                <a16:creationId xmlns:a16="http://schemas.microsoft.com/office/drawing/2014/main" id="{5A2B6E3C-0854-4995-A628-C9147F2DA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D026B8-D9F8-4067-8A57-2890032905B0}"/>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4000825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868E36D2-7AF4-4D26-AB91-7C7B60D268C2}" type="datetime1">
              <a:rPr lang="zh-CN" altLang="en-US" smtClean="0">
                <a:solidFill>
                  <a:srgbClr val="000000">
                    <a:tint val="75000"/>
                  </a:srgbClr>
                </a:solidFill>
                <a:latin typeface="黑体" pitchFamily="2" charset="-122"/>
                <a:ea typeface="黑体" pitchFamily="2" charset="-122"/>
              </a:rPr>
              <a:pPr fontAlgn="base">
                <a:spcBef>
                  <a:spcPct val="0"/>
                </a:spcBef>
                <a:spcAft>
                  <a:spcPct val="0"/>
                </a:spcAft>
                <a:defRPr/>
              </a:pPr>
              <a:t>2019/10/21</a:t>
            </a:fld>
            <a:endParaRPr lang="en-US" altLang="zh-CN" dirty="0">
              <a:solidFill>
                <a:srgbClr val="000000">
                  <a:tint val="75000"/>
                </a:srgbClr>
              </a:solidFill>
              <a:latin typeface="黑体" pitchFamily="2" charset="-122"/>
              <a:ea typeface="黑体" pitchFamily="2" charset="-122"/>
            </a:endParaRPr>
          </a:p>
        </p:txBody>
      </p:sp>
      <p:sp>
        <p:nvSpPr>
          <p:cNvPr id="5" name="Rectangle 6"/>
          <p:cNvSpPr>
            <a:spLocks noGrp="1" noChangeArrowheads="1"/>
          </p:cNvSpPr>
          <p:nvPr>
            <p:ph type="sldNum" sz="quarter" idx="11"/>
          </p:nvPr>
        </p:nvSpPr>
        <p:spPr>
          <a:xfrm>
            <a:off x="9347200" y="6457950"/>
            <a:ext cx="2844800" cy="476250"/>
          </a:xfrm>
        </p:spPr>
        <p:txBody>
          <a:bodyPr/>
          <a:lstStyle>
            <a:lvl1pPr>
              <a:defRPr/>
            </a:lvl1pPr>
          </a:lstStyle>
          <a:p>
            <a:pPr fontAlgn="base">
              <a:spcBef>
                <a:spcPct val="0"/>
              </a:spcBef>
              <a:spcAft>
                <a:spcPct val="0"/>
              </a:spcAft>
              <a:defRPr/>
            </a:pPr>
            <a:fld id="{890796B6-5BC0-45AE-9917-B0A284330607}" type="slidenum">
              <a:rPr lang="en-US" altLang="zh-CN" smtClean="0">
                <a:solidFill>
                  <a:srgbClr val="000000">
                    <a:tint val="75000"/>
                  </a:srgbClr>
                </a:solidFill>
                <a:latin typeface="黑体" pitchFamily="2" charset="-122"/>
                <a:ea typeface="黑体" pitchFamily="2" charset="-122"/>
              </a:rPr>
              <a:pPr fontAlgn="base">
                <a:spcBef>
                  <a:spcPct val="0"/>
                </a:spcBef>
                <a:spcAft>
                  <a:spcPct val="0"/>
                </a:spcAft>
                <a:defRPr/>
              </a:pPr>
              <a:t>‹#›</a:t>
            </a:fld>
            <a:endParaRPr lang="en-US" altLang="zh-CN" dirty="0">
              <a:solidFill>
                <a:srgbClr val="000000">
                  <a:tint val="75000"/>
                </a:srgbClr>
              </a:solidFill>
              <a:latin typeface="黑体" pitchFamily="2" charset="-122"/>
              <a:ea typeface="黑体" pitchFamily="2" charset="-122"/>
            </a:endParaRPr>
          </a:p>
        </p:txBody>
      </p:sp>
      <p:sp>
        <p:nvSpPr>
          <p:cNvPr id="6" name="Rectangle 5"/>
          <p:cNvSpPr>
            <a:spLocks noGrp="1" noChangeArrowheads="1"/>
          </p:cNvSpPr>
          <p:nvPr>
            <p:ph type="ftr" sz="quarter" idx="12"/>
          </p:nvPr>
        </p:nvSpPr>
        <p:spPr/>
        <p:txBody>
          <a:bodyPr/>
          <a:lstStyle>
            <a:lvl1pPr>
              <a:defRPr/>
            </a:lvl1pPr>
          </a:lstStyle>
          <a:p>
            <a:pPr fontAlgn="base">
              <a:spcBef>
                <a:spcPct val="0"/>
              </a:spcBef>
              <a:spcAft>
                <a:spcPct val="0"/>
              </a:spcAft>
              <a:defRPr/>
            </a:pPr>
            <a:endParaRPr lang="en-US" altLang="zh-CN" dirty="0">
              <a:solidFill>
                <a:srgbClr val="000000">
                  <a:tint val="75000"/>
                </a:srgbClr>
              </a:solidFill>
              <a:latin typeface="黑体" pitchFamily="2" charset="-122"/>
              <a:ea typeface="黑体" pitchFamily="2" charset="-122"/>
            </a:endParaRPr>
          </a:p>
        </p:txBody>
      </p:sp>
    </p:spTree>
    <p:extLst>
      <p:ext uri="{BB962C8B-B14F-4D97-AF65-F5344CB8AC3E}">
        <p14:creationId xmlns:p14="http://schemas.microsoft.com/office/powerpoint/2010/main" val="72048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E2CE62-691A-44BD-8846-22D70B1A0F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E0E44A-A7BE-4F2E-9635-E529B1FDFA7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FB60AD2-973C-41C0-B3D9-9B531E89E6D4}"/>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5" name="页脚占位符 4">
            <a:extLst>
              <a:ext uri="{FF2B5EF4-FFF2-40B4-BE49-F238E27FC236}">
                <a16:creationId xmlns:a16="http://schemas.microsoft.com/office/drawing/2014/main" id="{CD200FFF-971B-47B9-A9CA-B3403E89C1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802414-DCCD-43C0-8C9E-06523D73F073}"/>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56903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4027D-6E1D-429A-B8C2-10C6F0CA7F63}"/>
              </a:ext>
            </a:extLst>
          </p:cNvPr>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6BB433B8-69FB-40A2-BFBE-187F079C4EC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5D88442-62A9-4C83-B974-B8ECF9453658}"/>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5" name="页脚占位符 4">
            <a:extLst>
              <a:ext uri="{FF2B5EF4-FFF2-40B4-BE49-F238E27FC236}">
                <a16:creationId xmlns:a16="http://schemas.microsoft.com/office/drawing/2014/main" id="{E4BA0B27-730D-4C90-9D6B-4F063AEEAC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D1E7C4-6F90-46CD-9EBD-0B236C150290}"/>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98814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D11B0E-9E7F-47CD-A173-381B1E88705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55E362E-8D4F-4F8D-8E26-EC3AA6C0725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DAB8909-27B6-4C6E-9853-9134972A875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06C414-D1ED-43A5-B54C-74CB99A6638E}"/>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6" name="页脚占位符 5">
            <a:extLst>
              <a:ext uri="{FF2B5EF4-FFF2-40B4-BE49-F238E27FC236}">
                <a16:creationId xmlns:a16="http://schemas.microsoft.com/office/drawing/2014/main" id="{C99DDCA7-3EAA-45FC-9395-9BC943B115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AB18E3-13D9-4043-9850-EBAD69D088EA}"/>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10492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A39F62-BCD2-4960-981A-41BAA3649193}"/>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1F2D6-A741-406A-AE6C-35AC05CE3A0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81DA87-1F52-4014-9CC4-E64BC262DE26}"/>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8B981DF-2B27-4E43-9022-58B6FD50C155}"/>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B3BDB28-6861-4D41-830D-9C0E429681D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48CD1D3-23A0-4FAE-8448-1FA3CD961301}"/>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8" name="页脚占位符 7">
            <a:extLst>
              <a:ext uri="{FF2B5EF4-FFF2-40B4-BE49-F238E27FC236}">
                <a16:creationId xmlns:a16="http://schemas.microsoft.com/office/drawing/2014/main" id="{AA9697EE-64A5-44DC-BC4D-FC87676C4E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F0578A8-F2D0-4041-BDD1-7AEAC1CA4A0E}"/>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254528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38027F-B342-46A8-B71C-B57F3E8BC70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5476D3-B228-4D0D-ABAE-1E676CFBF888}"/>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4" name="页脚占位符 3">
            <a:extLst>
              <a:ext uri="{FF2B5EF4-FFF2-40B4-BE49-F238E27FC236}">
                <a16:creationId xmlns:a16="http://schemas.microsoft.com/office/drawing/2014/main" id="{6D10144E-05C4-42C6-99DF-4F938CE9065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11C1C37-D482-4F2C-A9FA-72289BCCF10D}"/>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343485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2815DF9-088A-4382-8A26-E3ADF28AE743}"/>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3" name="页脚占位符 2">
            <a:extLst>
              <a:ext uri="{FF2B5EF4-FFF2-40B4-BE49-F238E27FC236}">
                <a16:creationId xmlns:a16="http://schemas.microsoft.com/office/drawing/2014/main" id="{B98243E9-410C-4E40-8BFF-B48449D285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EBB3FBF-3D89-42D5-99B6-407EEC720BA8}"/>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561454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0DC22E-41BF-4453-8A63-0E2F2B849A84}"/>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C08B82-CE64-4CAC-A684-318D8BF1846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E67F6B7-AC1A-4AF6-AF31-AA9A4E5E345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ADC35E-82BB-4078-8A12-D982CC5D1623}"/>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6" name="页脚占位符 5">
            <a:extLst>
              <a:ext uri="{FF2B5EF4-FFF2-40B4-BE49-F238E27FC236}">
                <a16:creationId xmlns:a16="http://schemas.microsoft.com/office/drawing/2014/main" id="{0A9A56B0-C06F-49C5-B58D-190ECE68AB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8240DA-5712-4D5F-9792-5D3A25E4E7DD}"/>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29283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10755E-1168-4B46-A4D6-D7256BFDB7F5}"/>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8319AAB-F3A6-4B4C-95A7-C3950756E19C}"/>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B2E4E9B8-BF6A-48C9-9282-28A6993AFAA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7C819ED-4A8A-4938-92A1-E9B54BB3161A}"/>
              </a:ext>
            </a:extLst>
          </p:cNvPr>
          <p:cNvSpPr>
            <a:spLocks noGrp="1"/>
          </p:cNvSpPr>
          <p:nvPr>
            <p:ph type="dt" sz="half" idx="10"/>
          </p:nvPr>
        </p:nvSpPr>
        <p:spPr/>
        <p:txBody>
          <a:bodyPr/>
          <a:lstStyle/>
          <a:p>
            <a:fld id="{C81D88CA-1B3B-4D83-BDD1-FF8704FAE3D6}" type="datetimeFigureOut">
              <a:rPr lang="zh-CN" altLang="en-US" smtClean="0"/>
              <a:t>2019/10/21</a:t>
            </a:fld>
            <a:endParaRPr lang="zh-CN" altLang="en-US"/>
          </a:p>
        </p:txBody>
      </p:sp>
      <p:sp>
        <p:nvSpPr>
          <p:cNvPr id="6" name="页脚占位符 5">
            <a:extLst>
              <a:ext uri="{FF2B5EF4-FFF2-40B4-BE49-F238E27FC236}">
                <a16:creationId xmlns:a16="http://schemas.microsoft.com/office/drawing/2014/main" id="{2AFCA628-9F39-4742-A85B-523739B2B3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FD4240-65EC-4ED9-8DA5-126F4FCC3E39}"/>
              </a:ext>
            </a:extLst>
          </p:cNvPr>
          <p:cNvSpPr>
            <a:spLocks noGrp="1"/>
          </p:cNvSpPr>
          <p:nvPr>
            <p:ph type="sldNum" sz="quarter" idx="12"/>
          </p:nvPr>
        </p:nvSpPr>
        <p:spPr/>
        <p:txBody>
          <a:body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42461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CCA7AA9-C073-4477-AD57-F5B30A138D1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58B097-03EC-42C1-A9F7-73F853B68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CC6064-BBEA-4BAA-B059-B70C459785E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1D88CA-1B3B-4D83-BDD1-FF8704FAE3D6}" type="datetimeFigureOut">
              <a:rPr lang="zh-CN" altLang="en-US" smtClean="0"/>
              <a:t>2019/10/21</a:t>
            </a:fld>
            <a:endParaRPr lang="zh-CN" altLang="en-US"/>
          </a:p>
        </p:txBody>
      </p:sp>
      <p:sp>
        <p:nvSpPr>
          <p:cNvPr id="5" name="页脚占位符 4">
            <a:extLst>
              <a:ext uri="{FF2B5EF4-FFF2-40B4-BE49-F238E27FC236}">
                <a16:creationId xmlns:a16="http://schemas.microsoft.com/office/drawing/2014/main" id="{2700CC88-3D21-43AC-964A-53CB10B8127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ADA4DB4-1CFF-4147-82CB-74CCF77A194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767577-3199-4C39-B04D-3660D9460535}" type="slidenum">
              <a:rPr lang="zh-CN" altLang="en-US" smtClean="0"/>
              <a:t>‹#›</a:t>
            </a:fld>
            <a:endParaRPr lang="zh-CN" altLang="en-US"/>
          </a:p>
        </p:txBody>
      </p:sp>
    </p:spTree>
    <p:extLst>
      <p:ext uri="{BB962C8B-B14F-4D97-AF65-F5344CB8AC3E}">
        <p14:creationId xmlns:p14="http://schemas.microsoft.com/office/powerpoint/2010/main" val="10272014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FD4061-1593-4705-B94E-E5E6CDF0DF2C}"/>
              </a:ext>
            </a:extLst>
          </p:cNvPr>
          <p:cNvSpPr/>
          <p:nvPr/>
        </p:nvSpPr>
        <p:spPr>
          <a:xfrm>
            <a:off x="0" y="7044"/>
            <a:ext cx="12185345" cy="68509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9E3F58C-A66B-4A71-AC1F-7AF91EC90588}"/>
              </a:ext>
            </a:extLst>
          </p:cNvPr>
          <p:cNvSpPr/>
          <p:nvPr/>
        </p:nvSpPr>
        <p:spPr>
          <a:xfrm>
            <a:off x="0" y="1498254"/>
            <a:ext cx="12192000" cy="2171070"/>
          </a:xfrm>
          <a:prstGeom prst="rect">
            <a:avLst/>
          </a:prstGeom>
          <a:solidFill>
            <a:srgbClr val="006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3600" dirty="0">
              <a:solidFill>
                <a:srgbClr val="006993"/>
              </a:solidFill>
              <a:latin typeface="Calibri" panose="020F0502020204030204"/>
              <a:ea typeface="等线" panose="02010600030101010101" pitchFamily="2" charset="-122"/>
            </a:endParaRPr>
          </a:p>
        </p:txBody>
      </p:sp>
      <p:sp>
        <p:nvSpPr>
          <p:cNvPr id="8" name="矩形 7">
            <a:extLst>
              <a:ext uri="{FF2B5EF4-FFF2-40B4-BE49-F238E27FC236}">
                <a16:creationId xmlns:a16="http://schemas.microsoft.com/office/drawing/2014/main" id="{0A17B47E-F7C7-49B6-AA12-DAD6955D5616}"/>
              </a:ext>
            </a:extLst>
          </p:cNvPr>
          <p:cNvSpPr/>
          <p:nvPr/>
        </p:nvSpPr>
        <p:spPr>
          <a:xfrm>
            <a:off x="0" y="6180791"/>
            <a:ext cx="12192000" cy="677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3600" dirty="0">
              <a:solidFill>
                <a:srgbClr val="FFFFFF"/>
              </a:solidFill>
              <a:latin typeface="Calibri" panose="020F0502020204030204"/>
              <a:ea typeface="等线" panose="02010600030101010101" pitchFamily="2" charset="-122"/>
            </a:endParaRPr>
          </a:p>
        </p:txBody>
      </p:sp>
      <p:pic>
        <p:nvPicPr>
          <p:cNvPr id="9" name="图片 8">
            <a:extLst>
              <a:ext uri="{FF2B5EF4-FFF2-40B4-BE49-F238E27FC236}">
                <a16:creationId xmlns:a16="http://schemas.microsoft.com/office/drawing/2014/main" id="{B8320B53-AD8F-4629-BA73-AF2CDFED2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6248400"/>
            <a:ext cx="1981200" cy="551138"/>
          </a:xfrm>
          <a:prstGeom prst="rect">
            <a:avLst/>
          </a:prstGeom>
        </p:spPr>
      </p:pic>
      <p:sp>
        <p:nvSpPr>
          <p:cNvPr id="10" name="矩形 9"/>
          <p:cNvSpPr/>
          <p:nvPr/>
        </p:nvSpPr>
        <p:spPr>
          <a:xfrm>
            <a:off x="1383324" y="5499519"/>
            <a:ext cx="9144000" cy="461665"/>
          </a:xfrm>
          <a:prstGeom prst="rect">
            <a:avLst/>
          </a:prstGeom>
        </p:spPr>
        <p:txBody>
          <a:bodyPr wrap="square">
            <a:spAutoFit/>
          </a:bodyPr>
          <a:lstStyle/>
          <a:p>
            <a:pPr algn="ctr" fontAlgn="base">
              <a:spcBef>
                <a:spcPct val="0"/>
              </a:spcBef>
              <a:spcAft>
                <a:spcPct val="0"/>
              </a:spcAft>
            </a:pPr>
            <a:r>
              <a:rPr lang="en-US" altLang="zh-CN" sz="2400" b="1" dirty="0">
                <a:solidFill>
                  <a:srgbClr val="002060"/>
                </a:solidFill>
                <a:latin typeface="Arial" panose="020B0604020202020204" pitchFamily="34" charset="0"/>
                <a:ea typeface="微软雅黑" panose="020B0503020204020204" pitchFamily="34" charset="-122"/>
                <a:cs typeface="Arial" panose="020B0604020202020204" pitchFamily="34" charset="0"/>
              </a:rPr>
              <a:t>Oct. 22, 2019</a:t>
            </a:r>
            <a:endParaRPr lang="zh-CN" altLang="en-US" sz="24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nvSpPr>
        <p:spPr>
          <a:xfrm>
            <a:off x="0" y="2243712"/>
            <a:ext cx="12192000" cy="769441"/>
          </a:xfrm>
          <a:prstGeom prst="rect">
            <a:avLst/>
          </a:prstGeom>
          <a:noFill/>
        </p:spPr>
        <p:txBody>
          <a:bodyPr wrap="square" rtlCol="0">
            <a:spAutoFit/>
          </a:bodyPr>
          <a:lstStyle/>
          <a:p>
            <a:pPr lvl="0" algn="ctr"/>
            <a:r>
              <a:rPr lang="en-US" altLang="zh-CN" sz="4400" b="1" dirty="0">
                <a:solidFill>
                  <a:prstClr val="white"/>
                </a:solidFill>
                <a:latin typeface="Arial" panose="020B0604020202020204" pitchFamily="34" charset="0"/>
                <a:cs typeface="Arial" panose="020B0604020202020204" pitchFamily="34" charset="0"/>
              </a:rPr>
              <a:t>OFDMA Enabled Wi-Fi Backscatter</a:t>
            </a:r>
          </a:p>
        </p:txBody>
      </p:sp>
      <p:sp>
        <p:nvSpPr>
          <p:cNvPr id="12" name="矩形 11">
            <a:extLst>
              <a:ext uri="{FF2B5EF4-FFF2-40B4-BE49-F238E27FC236}">
                <a16:creationId xmlns:a16="http://schemas.microsoft.com/office/drawing/2014/main" id="{4AFB663B-5AE9-4748-A97D-1E4DF1D34255}"/>
              </a:ext>
            </a:extLst>
          </p:cNvPr>
          <p:cNvSpPr/>
          <p:nvPr/>
        </p:nvSpPr>
        <p:spPr>
          <a:xfrm>
            <a:off x="983724" y="4060463"/>
            <a:ext cx="9872661" cy="1305165"/>
          </a:xfrm>
          <a:prstGeom prst="rect">
            <a:avLst/>
          </a:prstGeom>
        </p:spPr>
        <p:txBody>
          <a:bodyPr wrap="square">
            <a:spAutoFit/>
          </a:bodyPr>
          <a:lstStyle/>
          <a:p>
            <a:pPr algn="ctr" fontAlgn="base">
              <a:lnSpc>
                <a:spcPct val="150000"/>
              </a:lnSpc>
              <a:spcBef>
                <a:spcPct val="0"/>
              </a:spcBef>
              <a:spcAft>
                <a:spcPct val="0"/>
              </a:spcAft>
            </a:pPr>
            <a:r>
              <a:rPr lang="en-US" altLang="zh-CN" sz="2800" b="1" u="sng" dirty="0">
                <a:solidFill>
                  <a:srgbClr val="002060"/>
                </a:solidFill>
                <a:latin typeface="Arial" panose="020B0604020202020204" pitchFamily="34" charset="0"/>
                <a:ea typeface="微软雅黑" panose="020B0503020204020204" pitchFamily="34" charset="-122"/>
                <a:cs typeface="Arial" panose="020B0604020202020204" pitchFamily="34" charset="0"/>
              </a:rPr>
              <a:t>Renjie Zhao</a:t>
            </a:r>
            <a:r>
              <a:rPr lang="en-US" altLang="zh-CN" sz="28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2060"/>
                </a:solidFill>
                <a:latin typeface="Arial" panose="020B0604020202020204" pitchFamily="34" charset="0"/>
                <a:ea typeface="微软雅黑" panose="020B0503020204020204" pitchFamily="34" charset="-122"/>
                <a:cs typeface="Arial" panose="020B0604020202020204" pitchFamily="34" charset="0"/>
              </a:rPr>
              <a:t>Fengyuan</a:t>
            </a: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 Zhu, </a:t>
            </a:r>
            <a:r>
              <a:rPr lang="en-US" altLang="zh-CN" sz="2800" dirty="0" err="1">
                <a:solidFill>
                  <a:srgbClr val="002060"/>
                </a:solidFill>
                <a:latin typeface="Arial" panose="020B0604020202020204" pitchFamily="34" charset="0"/>
                <a:ea typeface="微软雅黑" panose="020B0503020204020204" pitchFamily="34" charset="-122"/>
                <a:cs typeface="Arial" panose="020B0604020202020204" pitchFamily="34" charset="0"/>
              </a:rPr>
              <a:t>Yuda</a:t>
            </a: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 Feng, </a:t>
            </a:r>
            <a:r>
              <a:rPr lang="en-US" altLang="zh-CN" sz="2800" dirty="0" err="1">
                <a:solidFill>
                  <a:srgbClr val="002060"/>
                </a:solidFill>
                <a:latin typeface="Arial" panose="020B0604020202020204" pitchFamily="34" charset="0"/>
                <a:ea typeface="微软雅黑" panose="020B0503020204020204" pitchFamily="34" charset="-122"/>
                <a:cs typeface="Arial" panose="020B0604020202020204" pitchFamily="34" charset="0"/>
              </a:rPr>
              <a:t>Siyuan</a:t>
            </a: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 Peng, </a:t>
            </a:r>
          </a:p>
          <a:p>
            <a:pPr algn="ctr" fontAlgn="base">
              <a:lnSpc>
                <a:spcPct val="150000"/>
              </a:lnSpc>
              <a:spcBef>
                <a:spcPct val="0"/>
              </a:spcBef>
              <a:spcAft>
                <a:spcPct val="0"/>
              </a:spcAft>
            </a:pP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Xiaohua Tian, Hui Yu, Xinbing Wang</a:t>
            </a:r>
            <a:endParaRPr lang="zh-CN" altLang="en-US" sz="240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117232" y="48322"/>
            <a:ext cx="6565939" cy="581057"/>
          </a:xfrm>
          <a:prstGeom prst="rect">
            <a:avLst/>
          </a:prstGeom>
        </p:spPr>
        <p:txBody>
          <a:bodyPr wrap="square">
            <a:spAutoFit/>
          </a:bodyPr>
          <a:lstStyle/>
          <a:p>
            <a:pPr fontAlgn="base">
              <a:lnSpc>
                <a:spcPct val="150000"/>
              </a:lnSpc>
              <a:spcBef>
                <a:spcPct val="0"/>
              </a:spcBef>
              <a:spcAft>
                <a:spcPct val="0"/>
              </a:spcAft>
              <a:defRPr/>
            </a:pPr>
            <a:r>
              <a:rPr lang="en-US" altLang="zh-CN" sz="24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MobiCom</a:t>
            </a:r>
            <a:r>
              <a:rPr lang="en-US" altLang="zh-CN" sz="2400" b="1" dirty="0">
                <a:solidFill>
                  <a:srgbClr val="002060"/>
                </a:solidFill>
                <a:latin typeface="Arial" panose="020B0604020202020204" pitchFamily="34" charset="0"/>
                <a:ea typeface="微软雅黑" panose="020B0503020204020204" pitchFamily="34" charset="-122"/>
                <a:cs typeface="Arial" panose="020B0604020202020204" pitchFamily="34" charset="0"/>
              </a:rPr>
              <a:t> 2019</a:t>
            </a:r>
            <a:endParaRPr lang="zh-CN" altLang="en-US" sz="24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54216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10</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10</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Challenge-1</a:t>
            </a:r>
            <a:r>
              <a:rPr lang="zh-CN" altLang="en-US"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a:t>
            </a:r>
            <a:r>
              <a:rPr lang="en-US" altLang="zh-CN" sz="3200" b="1" dirty="0">
                <a:latin typeface="Arial" panose="020B0604020202020204" pitchFamily="34" charset="0"/>
                <a:cs typeface="Arial" panose="020B0604020202020204" pitchFamily="34" charset="0"/>
              </a:rPr>
              <a:t>Calibrating clock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pic>
        <p:nvPicPr>
          <p:cNvPr id="23" name="图片 22">
            <a:extLst>
              <a:ext uri="{FF2B5EF4-FFF2-40B4-BE49-F238E27FC236}">
                <a16:creationId xmlns:a16="http://schemas.microsoft.com/office/drawing/2014/main" id="{CC84E0F4-2BD9-4D23-BEB8-6768D8E1E644}"/>
              </a:ext>
            </a:extLst>
          </p:cNvPr>
          <p:cNvPicPr>
            <a:picLocks noChangeAspect="1"/>
          </p:cNvPicPr>
          <p:nvPr/>
        </p:nvPicPr>
        <p:blipFill rotWithShape="1">
          <a:blip r:embed="rId3"/>
          <a:srcRect b="12898"/>
          <a:stretch/>
        </p:blipFill>
        <p:spPr>
          <a:xfrm>
            <a:off x="2145825" y="2041472"/>
            <a:ext cx="6269303" cy="1028204"/>
          </a:xfrm>
          <a:prstGeom prst="rect">
            <a:avLst/>
          </a:prstGeom>
        </p:spPr>
      </p:pic>
      <p:sp>
        <p:nvSpPr>
          <p:cNvPr id="24" name="文本框 23">
            <a:extLst>
              <a:ext uri="{FF2B5EF4-FFF2-40B4-BE49-F238E27FC236}">
                <a16:creationId xmlns:a16="http://schemas.microsoft.com/office/drawing/2014/main" id="{F3539590-ED71-4030-842A-A4152BCE2F07}"/>
              </a:ext>
            </a:extLst>
          </p:cNvPr>
          <p:cNvSpPr txBox="1"/>
          <p:nvPr/>
        </p:nvSpPr>
        <p:spPr>
          <a:xfrm>
            <a:off x="3593736" y="1972546"/>
            <a:ext cx="1114967" cy="338554"/>
          </a:xfrm>
          <a:prstGeom prst="rect">
            <a:avLst/>
          </a:prstGeom>
          <a:solidFill>
            <a:schemeClr val="bg1"/>
          </a:solid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Preamble</a:t>
            </a:r>
            <a:endParaRPr lang="zh-CN" altLang="en-US" sz="1600" dirty="0">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80932F62-0415-4355-BC17-13E5BA9E2978}"/>
              </a:ext>
            </a:extLst>
          </p:cNvPr>
          <p:cNvSpPr txBox="1"/>
          <p:nvPr/>
        </p:nvSpPr>
        <p:spPr>
          <a:xfrm>
            <a:off x="2592423" y="2683273"/>
            <a:ext cx="5537641" cy="338554"/>
          </a:xfrm>
          <a:prstGeom prst="rect">
            <a:avLst/>
          </a:prstGeom>
          <a:solidFill>
            <a:schemeClr val="bg1"/>
          </a:solidFill>
        </p:spPr>
        <p:txBody>
          <a:bodyPr wrap="square" rtlCol="0">
            <a:spAutoFit/>
          </a:bodyPr>
          <a:lstStyle/>
          <a:p>
            <a:pPr algn="ctr"/>
            <a:r>
              <a:rPr lang="en-US" sz="1600" dirty="0">
                <a:latin typeface="微软雅黑" panose="020B0503020204020204" pitchFamily="34" charset="-122"/>
                <a:ea typeface="微软雅黑" panose="020B0503020204020204" pitchFamily="34" charset="-122"/>
              </a:rPr>
              <a:t>802.11g PHY frame structure</a:t>
            </a:r>
          </a:p>
        </p:txBody>
      </p:sp>
      <p:grpSp>
        <p:nvGrpSpPr>
          <p:cNvPr id="26" name="组合 25">
            <a:extLst>
              <a:ext uri="{FF2B5EF4-FFF2-40B4-BE49-F238E27FC236}">
                <a16:creationId xmlns:a16="http://schemas.microsoft.com/office/drawing/2014/main" id="{754CA79B-2548-4CB0-B549-B8CBA8731A9C}"/>
              </a:ext>
            </a:extLst>
          </p:cNvPr>
          <p:cNvGrpSpPr/>
          <p:nvPr/>
        </p:nvGrpSpPr>
        <p:grpSpPr>
          <a:xfrm>
            <a:off x="8608504" y="1480894"/>
            <a:ext cx="330270" cy="569709"/>
            <a:chOff x="5046109" y="2955345"/>
            <a:chExt cx="418726" cy="702459"/>
          </a:xfrm>
        </p:grpSpPr>
        <p:sp>
          <p:nvSpPr>
            <p:cNvPr id="27" name="矩形: 圆角 18">
              <a:extLst>
                <a:ext uri="{FF2B5EF4-FFF2-40B4-BE49-F238E27FC236}">
                  <a16:creationId xmlns:a16="http://schemas.microsoft.com/office/drawing/2014/main" id="{E7CB1FF0-6383-4243-8733-E341DA2B59F2}"/>
                </a:ext>
              </a:extLst>
            </p:cNvPr>
            <p:cNvSpPr/>
            <p:nvPr/>
          </p:nvSpPr>
          <p:spPr>
            <a:xfrm>
              <a:off x="5046109" y="2955345"/>
              <a:ext cx="418726" cy="7024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矩形 27">
              <a:extLst>
                <a:ext uri="{FF2B5EF4-FFF2-40B4-BE49-F238E27FC236}">
                  <a16:creationId xmlns:a16="http://schemas.microsoft.com/office/drawing/2014/main" id="{7D45FF7F-5822-4523-8C92-4930E2F0CBD0}"/>
                </a:ext>
              </a:extLst>
            </p:cNvPr>
            <p:cNvSpPr/>
            <p:nvPr/>
          </p:nvSpPr>
          <p:spPr>
            <a:xfrm>
              <a:off x="5079266" y="3043534"/>
              <a:ext cx="352412" cy="46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椭圆 28">
              <a:extLst>
                <a:ext uri="{FF2B5EF4-FFF2-40B4-BE49-F238E27FC236}">
                  <a16:creationId xmlns:a16="http://schemas.microsoft.com/office/drawing/2014/main" id="{D585F6B9-1DA0-467F-BF66-1E2C0C28BC38}"/>
                </a:ext>
              </a:extLst>
            </p:cNvPr>
            <p:cNvSpPr/>
            <p:nvPr/>
          </p:nvSpPr>
          <p:spPr>
            <a:xfrm>
              <a:off x="5207268" y="3537669"/>
              <a:ext cx="90037" cy="85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组合 29">
            <a:extLst>
              <a:ext uri="{FF2B5EF4-FFF2-40B4-BE49-F238E27FC236}">
                <a16:creationId xmlns:a16="http://schemas.microsoft.com/office/drawing/2014/main" id="{B8FE5777-2482-4BF4-AACF-C8BB4E6E92F2}"/>
              </a:ext>
            </a:extLst>
          </p:cNvPr>
          <p:cNvGrpSpPr/>
          <p:nvPr/>
        </p:nvGrpSpPr>
        <p:grpSpPr>
          <a:xfrm>
            <a:off x="2572944" y="1373208"/>
            <a:ext cx="724888" cy="627104"/>
            <a:chOff x="1771124" y="2848553"/>
            <a:chExt cx="1307503" cy="1085191"/>
          </a:xfrm>
        </p:grpSpPr>
        <p:sp>
          <p:nvSpPr>
            <p:cNvPr id="31" name="矩形: 圆角 28">
              <a:extLst>
                <a:ext uri="{FF2B5EF4-FFF2-40B4-BE49-F238E27FC236}">
                  <a16:creationId xmlns:a16="http://schemas.microsoft.com/office/drawing/2014/main" id="{2DE8C4CD-FACC-4D41-9347-AE01669192CE}"/>
                </a:ext>
              </a:extLst>
            </p:cNvPr>
            <p:cNvSpPr/>
            <p:nvPr/>
          </p:nvSpPr>
          <p:spPr>
            <a:xfrm>
              <a:off x="1771124" y="3492972"/>
              <a:ext cx="1307503"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矩形: 圆顶角 29">
              <a:extLst>
                <a:ext uri="{FF2B5EF4-FFF2-40B4-BE49-F238E27FC236}">
                  <a16:creationId xmlns:a16="http://schemas.microsoft.com/office/drawing/2014/main" id="{8944C051-4D71-4293-BE28-A3E33AC9A56B}"/>
                </a:ext>
              </a:extLst>
            </p:cNvPr>
            <p:cNvSpPr/>
            <p:nvPr/>
          </p:nvSpPr>
          <p:spPr>
            <a:xfrm rot="10800000">
              <a:off x="1940719" y="3871831"/>
              <a:ext cx="128582" cy="61913"/>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圆顶角 30">
              <a:extLst>
                <a:ext uri="{FF2B5EF4-FFF2-40B4-BE49-F238E27FC236}">
                  <a16:creationId xmlns:a16="http://schemas.microsoft.com/office/drawing/2014/main" id="{C1B78DE0-0B35-4A16-8466-8D3BF8CE2F93}"/>
                </a:ext>
              </a:extLst>
            </p:cNvPr>
            <p:cNvSpPr/>
            <p:nvPr/>
          </p:nvSpPr>
          <p:spPr>
            <a:xfrm rot="10800000">
              <a:off x="2776540" y="3871831"/>
              <a:ext cx="128582" cy="61913"/>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矩形: 圆角 31">
              <a:extLst>
                <a:ext uri="{FF2B5EF4-FFF2-40B4-BE49-F238E27FC236}">
                  <a16:creationId xmlns:a16="http://schemas.microsoft.com/office/drawing/2014/main" id="{05218CD0-6347-49B7-93DA-43C9B2D2087F}"/>
                </a:ext>
              </a:extLst>
            </p:cNvPr>
            <p:cNvSpPr/>
            <p:nvPr/>
          </p:nvSpPr>
          <p:spPr>
            <a:xfrm>
              <a:off x="1924044" y="3615403"/>
              <a:ext cx="395294" cy="123629"/>
            </a:xfrm>
            <a:prstGeom prst="roundRect">
              <a:avLst>
                <a:gd name="adj" fmla="val 410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椭圆 34">
              <a:extLst>
                <a:ext uri="{FF2B5EF4-FFF2-40B4-BE49-F238E27FC236}">
                  <a16:creationId xmlns:a16="http://schemas.microsoft.com/office/drawing/2014/main" id="{11AF746D-0C0B-4317-ABE7-442AC0585215}"/>
                </a:ext>
              </a:extLst>
            </p:cNvPr>
            <p:cNvSpPr/>
            <p:nvPr/>
          </p:nvSpPr>
          <p:spPr>
            <a:xfrm>
              <a:off x="2477324"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椭圆 35">
              <a:extLst>
                <a:ext uri="{FF2B5EF4-FFF2-40B4-BE49-F238E27FC236}">
                  <a16:creationId xmlns:a16="http://schemas.microsoft.com/office/drawing/2014/main" id="{F14C2866-3753-45C5-806A-A481CB1DA431}"/>
                </a:ext>
              </a:extLst>
            </p:cNvPr>
            <p:cNvSpPr/>
            <p:nvPr/>
          </p:nvSpPr>
          <p:spPr>
            <a:xfrm>
              <a:off x="2651116"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椭圆 36">
              <a:extLst>
                <a:ext uri="{FF2B5EF4-FFF2-40B4-BE49-F238E27FC236}">
                  <a16:creationId xmlns:a16="http://schemas.microsoft.com/office/drawing/2014/main" id="{46E728EF-A121-438B-A5A6-6D235FC41B21}"/>
                </a:ext>
              </a:extLst>
            </p:cNvPr>
            <p:cNvSpPr/>
            <p:nvPr/>
          </p:nvSpPr>
          <p:spPr>
            <a:xfrm>
              <a:off x="2824908"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a:extLst>
                <a:ext uri="{FF2B5EF4-FFF2-40B4-BE49-F238E27FC236}">
                  <a16:creationId xmlns:a16="http://schemas.microsoft.com/office/drawing/2014/main" id="{5B50EACB-F0DC-4D1B-B4C1-BED78C777C69}"/>
                </a:ext>
              </a:extLst>
            </p:cNvPr>
            <p:cNvGrpSpPr/>
            <p:nvPr/>
          </p:nvGrpSpPr>
          <p:grpSpPr>
            <a:xfrm>
              <a:off x="2116985" y="2850355"/>
              <a:ext cx="78700" cy="656825"/>
              <a:chOff x="1974055" y="2612103"/>
              <a:chExt cx="95227" cy="891746"/>
            </a:xfrm>
          </p:grpSpPr>
          <p:sp>
            <p:nvSpPr>
              <p:cNvPr id="42" name="矩形: 圆顶角 41">
                <a:extLst>
                  <a:ext uri="{FF2B5EF4-FFF2-40B4-BE49-F238E27FC236}">
                    <a16:creationId xmlns:a16="http://schemas.microsoft.com/office/drawing/2014/main" id="{6E302522-9DDE-415C-90E1-FC0CB36C27ED}"/>
                  </a:ext>
                </a:extLst>
              </p:cNvPr>
              <p:cNvSpPr/>
              <p:nvPr/>
            </p:nvSpPr>
            <p:spPr>
              <a:xfrm>
                <a:off x="1974055" y="3056174"/>
                <a:ext cx="95227"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矩形: 圆顶角 42">
                <a:extLst>
                  <a:ext uri="{FF2B5EF4-FFF2-40B4-BE49-F238E27FC236}">
                    <a16:creationId xmlns:a16="http://schemas.microsoft.com/office/drawing/2014/main" id="{C703B915-7616-4D48-A126-6FD2F61BF9B0}"/>
                  </a:ext>
                </a:extLst>
              </p:cNvPr>
              <p:cNvSpPr/>
              <p:nvPr/>
            </p:nvSpPr>
            <p:spPr>
              <a:xfrm>
                <a:off x="1996664" y="2612103"/>
                <a:ext cx="50008"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组合 38">
              <a:extLst>
                <a:ext uri="{FF2B5EF4-FFF2-40B4-BE49-F238E27FC236}">
                  <a16:creationId xmlns:a16="http://schemas.microsoft.com/office/drawing/2014/main" id="{E87E00A1-CECD-4CBD-A82D-50FF8723E115}"/>
                </a:ext>
              </a:extLst>
            </p:cNvPr>
            <p:cNvGrpSpPr/>
            <p:nvPr/>
          </p:nvGrpSpPr>
          <p:grpSpPr>
            <a:xfrm>
              <a:off x="2654065" y="2848553"/>
              <a:ext cx="78700" cy="656825"/>
              <a:chOff x="1974055" y="2612103"/>
              <a:chExt cx="95227" cy="891746"/>
            </a:xfrm>
          </p:grpSpPr>
          <p:sp>
            <p:nvSpPr>
              <p:cNvPr id="40" name="矩形: 圆顶角 39">
                <a:extLst>
                  <a:ext uri="{FF2B5EF4-FFF2-40B4-BE49-F238E27FC236}">
                    <a16:creationId xmlns:a16="http://schemas.microsoft.com/office/drawing/2014/main" id="{E592EF5F-28F3-4DF4-B074-906583BCDC07}"/>
                  </a:ext>
                </a:extLst>
              </p:cNvPr>
              <p:cNvSpPr/>
              <p:nvPr/>
            </p:nvSpPr>
            <p:spPr>
              <a:xfrm>
                <a:off x="1974055" y="3056174"/>
                <a:ext cx="95227"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矩形: 圆顶角 40">
                <a:extLst>
                  <a:ext uri="{FF2B5EF4-FFF2-40B4-BE49-F238E27FC236}">
                    <a16:creationId xmlns:a16="http://schemas.microsoft.com/office/drawing/2014/main" id="{D5568D45-7613-4008-AEC6-2683DD1EE93A}"/>
                  </a:ext>
                </a:extLst>
              </p:cNvPr>
              <p:cNvSpPr/>
              <p:nvPr/>
            </p:nvSpPr>
            <p:spPr>
              <a:xfrm>
                <a:off x="1996664" y="2612103"/>
                <a:ext cx="50008"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4" name="直接箭头连接符 43">
            <a:extLst>
              <a:ext uri="{FF2B5EF4-FFF2-40B4-BE49-F238E27FC236}">
                <a16:creationId xmlns:a16="http://schemas.microsoft.com/office/drawing/2014/main" id="{7C35D4DC-62E9-4500-8843-07507F66EE13}"/>
              </a:ext>
            </a:extLst>
          </p:cNvPr>
          <p:cNvCxnSpPr>
            <a:cxnSpLocks/>
          </p:cNvCxnSpPr>
          <p:nvPr/>
        </p:nvCxnSpPr>
        <p:spPr>
          <a:xfrm>
            <a:off x="3628101" y="1737255"/>
            <a:ext cx="4737913" cy="270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239D60A3-1A12-4DB9-A669-5D3E34A7B0E2}"/>
              </a:ext>
            </a:extLst>
          </p:cNvPr>
          <p:cNvSpPr txBox="1"/>
          <p:nvPr/>
        </p:nvSpPr>
        <p:spPr>
          <a:xfrm>
            <a:off x="8247119" y="2191693"/>
            <a:ext cx="2236830" cy="707886"/>
          </a:xfrm>
          <a:prstGeom prst="rect">
            <a:avLst/>
          </a:prstGeom>
          <a:noFill/>
        </p:spPr>
        <p:txBody>
          <a:bodyPr wrap="none" rtlCol="0">
            <a:spAutoFit/>
          </a:bodyPr>
          <a:lstStyle/>
          <a:p>
            <a:pPr algn="ctr"/>
            <a:r>
              <a:rPr lang="en-US" sz="2000" b="1" dirty="0">
                <a:latin typeface="微软雅黑" panose="020B0503020204020204" pitchFamily="34" charset="-122"/>
                <a:ea typeface="微软雅黑" panose="020B0503020204020204" pitchFamily="34" charset="-122"/>
              </a:rPr>
              <a:t>OFDM </a:t>
            </a:r>
            <a:r>
              <a:rPr lang="en-US" altLang="zh-CN" sz="2000" b="1" dirty="0">
                <a:latin typeface="微软雅黑" panose="020B0503020204020204" pitchFamily="34" charset="-122"/>
                <a:ea typeface="微软雅黑" panose="020B0503020204020204" pitchFamily="34" charset="-122"/>
              </a:rPr>
              <a:t>clock </a:t>
            </a:r>
          </a:p>
          <a:p>
            <a:pPr algn="ctr"/>
            <a:r>
              <a:rPr lang="en-US" altLang="zh-CN" sz="2000" b="1" dirty="0">
                <a:latin typeface="微软雅黑" panose="020B0503020204020204" pitchFamily="34" charset="-122"/>
                <a:ea typeface="微软雅黑" panose="020B0503020204020204" pitchFamily="34" charset="-122"/>
              </a:rPr>
              <a:t>synchronization</a:t>
            </a:r>
            <a:endParaRPr lang="en-US" sz="2000" b="1" dirty="0">
              <a:latin typeface="微软雅黑" panose="020B0503020204020204" pitchFamily="34" charset="-122"/>
              <a:ea typeface="微软雅黑" panose="020B0503020204020204" pitchFamily="34" charset="-122"/>
            </a:endParaRPr>
          </a:p>
        </p:txBody>
      </p:sp>
      <p:cxnSp>
        <p:nvCxnSpPr>
          <p:cNvPr id="46" name="直接箭头连接符 45">
            <a:extLst>
              <a:ext uri="{FF2B5EF4-FFF2-40B4-BE49-F238E27FC236}">
                <a16:creationId xmlns:a16="http://schemas.microsoft.com/office/drawing/2014/main" id="{DB48512A-5AC6-41DE-B598-0FC08D63ACD1}"/>
              </a:ext>
            </a:extLst>
          </p:cNvPr>
          <p:cNvCxnSpPr/>
          <p:nvPr/>
        </p:nvCxnSpPr>
        <p:spPr>
          <a:xfrm>
            <a:off x="1524001" y="3070951"/>
            <a:ext cx="9137145" cy="13736"/>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7" name="图片 46">
            <a:extLst>
              <a:ext uri="{FF2B5EF4-FFF2-40B4-BE49-F238E27FC236}">
                <a16:creationId xmlns:a16="http://schemas.microsoft.com/office/drawing/2014/main" id="{1F5B76CF-D17B-4E8B-83A7-D9E85E7A33ED}"/>
              </a:ext>
            </a:extLst>
          </p:cNvPr>
          <p:cNvPicPr>
            <a:picLocks noChangeAspect="1"/>
          </p:cNvPicPr>
          <p:nvPr/>
        </p:nvPicPr>
        <p:blipFill>
          <a:blip r:embed="rId4"/>
          <a:stretch>
            <a:fillRect/>
          </a:stretch>
        </p:blipFill>
        <p:spPr>
          <a:xfrm>
            <a:off x="2031557" y="3388491"/>
            <a:ext cx="6953041" cy="2317386"/>
          </a:xfrm>
          <a:prstGeom prst="rect">
            <a:avLst/>
          </a:prstGeom>
        </p:spPr>
      </p:pic>
      <p:cxnSp>
        <p:nvCxnSpPr>
          <p:cNvPr id="48" name="直接箭头连接符 47">
            <a:extLst>
              <a:ext uri="{FF2B5EF4-FFF2-40B4-BE49-F238E27FC236}">
                <a16:creationId xmlns:a16="http://schemas.microsoft.com/office/drawing/2014/main" id="{B348E173-31AC-4A81-BFC7-E3E787D7D56A}"/>
              </a:ext>
            </a:extLst>
          </p:cNvPr>
          <p:cNvCxnSpPr/>
          <p:nvPr/>
        </p:nvCxnSpPr>
        <p:spPr>
          <a:xfrm flipV="1">
            <a:off x="3396476" y="3798947"/>
            <a:ext cx="1777761" cy="8736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1AFB29A9-4A26-4F3E-9C21-9E0E1A25A1AE}"/>
              </a:ext>
            </a:extLst>
          </p:cNvPr>
          <p:cNvCxnSpPr/>
          <p:nvPr/>
        </p:nvCxnSpPr>
        <p:spPr>
          <a:xfrm flipV="1">
            <a:off x="3364021" y="3415969"/>
            <a:ext cx="1853803" cy="12566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AAB4B6D7-54BE-4914-BD9F-B78B031A241D}"/>
              </a:ext>
            </a:extLst>
          </p:cNvPr>
          <p:cNvCxnSpPr/>
          <p:nvPr/>
        </p:nvCxnSpPr>
        <p:spPr>
          <a:xfrm flipV="1">
            <a:off x="3396475" y="4378965"/>
            <a:ext cx="1796080" cy="3262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D70A7583-D6A4-4F73-92A0-B8F8465982CE}"/>
              </a:ext>
            </a:extLst>
          </p:cNvPr>
          <p:cNvCxnSpPr/>
          <p:nvPr/>
        </p:nvCxnSpPr>
        <p:spPr>
          <a:xfrm>
            <a:off x="5192556" y="3430769"/>
            <a:ext cx="2354487" cy="1309182"/>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35B25473-B547-40BC-8A28-A99703C84E9F}"/>
              </a:ext>
            </a:extLst>
          </p:cNvPr>
          <p:cNvCxnSpPr/>
          <p:nvPr/>
        </p:nvCxnSpPr>
        <p:spPr>
          <a:xfrm>
            <a:off x="5185371" y="3813908"/>
            <a:ext cx="2322870" cy="947009"/>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A742DABC-A4E0-4192-8818-7EB370523CF2}"/>
              </a:ext>
            </a:extLst>
          </p:cNvPr>
          <p:cNvCxnSpPr/>
          <p:nvPr/>
        </p:nvCxnSpPr>
        <p:spPr>
          <a:xfrm>
            <a:off x="5280477" y="4362584"/>
            <a:ext cx="2195548" cy="398332"/>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4" name="组合 53">
            <a:extLst>
              <a:ext uri="{FF2B5EF4-FFF2-40B4-BE49-F238E27FC236}">
                <a16:creationId xmlns:a16="http://schemas.microsoft.com/office/drawing/2014/main" id="{8CCD9A07-8AF5-4039-8A7E-21951BBB050B}"/>
              </a:ext>
            </a:extLst>
          </p:cNvPr>
          <p:cNvGrpSpPr/>
          <p:nvPr/>
        </p:nvGrpSpPr>
        <p:grpSpPr>
          <a:xfrm rot="19698884">
            <a:off x="3393313" y="3628034"/>
            <a:ext cx="1186278" cy="545238"/>
            <a:chOff x="2671011" y="3080293"/>
            <a:chExt cx="1823392" cy="837630"/>
          </a:xfrm>
        </p:grpSpPr>
        <p:sp>
          <p:nvSpPr>
            <p:cNvPr id="55" name="任意多边形 70">
              <a:extLst>
                <a:ext uri="{FF2B5EF4-FFF2-40B4-BE49-F238E27FC236}">
                  <a16:creationId xmlns:a16="http://schemas.microsoft.com/office/drawing/2014/main" id="{0EC274C9-4025-43DA-A661-0583C5647D17}"/>
                </a:ext>
              </a:extLst>
            </p:cNvPr>
            <p:cNvSpPr/>
            <p:nvPr/>
          </p:nvSpPr>
          <p:spPr>
            <a:xfrm>
              <a:off x="2671011"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任意多边形 71">
              <a:extLst>
                <a:ext uri="{FF2B5EF4-FFF2-40B4-BE49-F238E27FC236}">
                  <a16:creationId xmlns:a16="http://schemas.microsoft.com/office/drawing/2014/main" id="{13EE65BD-87FA-4CDF-B992-722751CEE502}"/>
                </a:ext>
              </a:extLst>
            </p:cNvPr>
            <p:cNvSpPr/>
            <p:nvPr/>
          </p:nvSpPr>
          <p:spPr>
            <a:xfrm>
              <a:off x="3275174" y="3082674"/>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7" name="任意多边形 72">
              <a:extLst>
                <a:ext uri="{FF2B5EF4-FFF2-40B4-BE49-F238E27FC236}">
                  <a16:creationId xmlns:a16="http://schemas.microsoft.com/office/drawing/2014/main" id="{24D4C024-2E6B-4576-994B-280B3735D632}"/>
                </a:ext>
              </a:extLst>
            </p:cNvPr>
            <p:cNvSpPr/>
            <p:nvPr/>
          </p:nvSpPr>
          <p:spPr>
            <a:xfrm>
              <a:off x="3880793"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58" name="组合 57">
            <a:extLst>
              <a:ext uri="{FF2B5EF4-FFF2-40B4-BE49-F238E27FC236}">
                <a16:creationId xmlns:a16="http://schemas.microsoft.com/office/drawing/2014/main" id="{03573095-72D4-4A9C-8397-251629BA5151}"/>
              </a:ext>
            </a:extLst>
          </p:cNvPr>
          <p:cNvGrpSpPr/>
          <p:nvPr/>
        </p:nvGrpSpPr>
        <p:grpSpPr>
          <a:xfrm rot="550898">
            <a:off x="6056089" y="4644559"/>
            <a:ext cx="1191098" cy="229792"/>
            <a:chOff x="2671011" y="3080293"/>
            <a:chExt cx="1823392" cy="837630"/>
          </a:xfrm>
          <a:noFill/>
        </p:grpSpPr>
        <p:sp>
          <p:nvSpPr>
            <p:cNvPr id="59" name="任意多边形 74">
              <a:extLst>
                <a:ext uri="{FF2B5EF4-FFF2-40B4-BE49-F238E27FC236}">
                  <a16:creationId xmlns:a16="http://schemas.microsoft.com/office/drawing/2014/main" id="{F3D5B295-3A46-431E-860B-9210AA8C8676}"/>
                </a:ext>
              </a:extLst>
            </p:cNvPr>
            <p:cNvSpPr/>
            <p:nvPr/>
          </p:nvSpPr>
          <p:spPr>
            <a:xfrm>
              <a:off x="2671011"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0" name="任意多边形 75">
              <a:extLst>
                <a:ext uri="{FF2B5EF4-FFF2-40B4-BE49-F238E27FC236}">
                  <a16:creationId xmlns:a16="http://schemas.microsoft.com/office/drawing/2014/main" id="{26A750BE-CA9B-4076-AE6D-54F41A2F3BC7}"/>
                </a:ext>
              </a:extLst>
            </p:cNvPr>
            <p:cNvSpPr/>
            <p:nvPr/>
          </p:nvSpPr>
          <p:spPr>
            <a:xfrm>
              <a:off x="3275174" y="3082674"/>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61" name="任意多边形 76">
              <a:extLst>
                <a:ext uri="{FF2B5EF4-FFF2-40B4-BE49-F238E27FC236}">
                  <a16:creationId xmlns:a16="http://schemas.microsoft.com/office/drawing/2014/main" id="{F26619D5-0AF6-49A8-AF92-C3F2D5B18734}"/>
                </a:ext>
              </a:extLst>
            </p:cNvPr>
            <p:cNvSpPr/>
            <p:nvPr/>
          </p:nvSpPr>
          <p:spPr>
            <a:xfrm>
              <a:off x="3880793"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76" name="矩形 75">
            <a:extLst>
              <a:ext uri="{FF2B5EF4-FFF2-40B4-BE49-F238E27FC236}">
                <a16:creationId xmlns:a16="http://schemas.microsoft.com/office/drawing/2014/main" id="{50B24A9D-ECD2-42EB-B423-B57A5DCDF711}"/>
              </a:ext>
            </a:extLst>
          </p:cNvPr>
          <p:cNvSpPr/>
          <p:nvPr/>
        </p:nvSpPr>
        <p:spPr>
          <a:xfrm>
            <a:off x="2504869" y="3200848"/>
            <a:ext cx="1934219" cy="369332"/>
          </a:xfrm>
          <a:prstGeom prst="rect">
            <a:avLst/>
          </a:prstGeom>
        </p:spPr>
        <p:txBody>
          <a:bodyPr wrap="square">
            <a:spAutoFit/>
          </a:bodyPr>
          <a:lstStyle/>
          <a:p>
            <a:pPr algn="ctr"/>
            <a:r>
              <a:rPr lang="en-US" altLang="zh-CN" b="1" dirty="0">
                <a:solidFill>
                  <a:schemeClr val="accent2"/>
                </a:solidFill>
                <a:latin typeface="微软雅黑" panose="020B0503020204020204" pitchFamily="34" charset="-122"/>
                <a:ea typeface="微软雅黑" panose="020B0503020204020204" pitchFamily="34" charset="-122"/>
              </a:rPr>
              <a:t>Single tone</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77" name="矩形 76">
            <a:extLst>
              <a:ext uri="{FF2B5EF4-FFF2-40B4-BE49-F238E27FC236}">
                <a16:creationId xmlns:a16="http://schemas.microsoft.com/office/drawing/2014/main" id="{19F94EB6-145E-4533-A84C-3BC0BF9DA702}"/>
              </a:ext>
            </a:extLst>
          </p:cNvPr>
          <p:cNvSpPr/>
          <p:nvPr/>
        </p:nvSpPr>
        <p:spPr>
          <a:xfrm>
            <a:off x="5691291" y="3243305"/>
            <a:ext cx="2674723" cy="369332"/>
          </a:xfrm>
          <a:prstGeom prst="rect">
            <a:avLst/>
          </a:prstGeom>
        </p:spPr>
        <p:txBody>
          <a:bodyPr wrap="square">
            <a:spAutoFit/>
          </a:bodyPr>
          <a:lstStyle/>
          <a:p>
            <a:pPr algn="ctr"/>
            <a:r>
              <a:rPr lang="en-US" altLang="zh-CN" b="1" dirty="0">
                <a:solidFill>
                  <a:schemeClr val="accent6"/>
                </a:solidFill>
                <a:latin typeface="微软雅黑" panose="020B0503020204020204" pitchFamily="34" charset="-122"/>
                <a:ea typeface="微软雅黑" panose="020B0503020204020204" pitchFamily="34" charset="-122"/>
              </a:rPr>
              <a:t>Backscattered signal</a:t>
            </a:r>
            <a:endParaRPr lang="zh-CN" altLang="en-US" b="1" dirty="0">
              <a:solidFill>
                <a:schemeClr val="accent6"/>
              </a:solidFill>
              <a:latin typeface="微软雅黑" panose="020B0503020204020204" pitchFamily="34" charset="-122"/>
              <a:ea typeface="微软雅黑" panose="020B0503020204020204" pitchFamily="34" charset="-122"/>
            </a:endParaRPr>
          </a:p>
        </p:txBody>
      </p:sp>
      <p:grpSp>
        <p:nvGrpSpPr>
          <p:cNvPr id="78" name="组合 77">
            <a:extLst>
              <a:ext uri="{FF2B5EF4-FFF2-40B4-BE49-F238E27FC236}">
                <a16:creationId xmlns:a16="http://schemas.microsoft.com/office/drawing/2014/main" id="{80136865-96EE-43C7-8682-55252BEEAFF3}"/>
              </a:ext>
            </a:extLst>
          </p:cNvPr>
          <p:cNvGrpSpPr/>
          <p:nvPr/>
        </p:nvGrpSpPr>
        <p:grpSpPr>
          <a:xfrm rot="1480883">
            <a:off x="5577850" y="4126156"/>
            <a:ext cx="1192512" cy="229792"/>
            <a:chOff x="2671011" y="3080293"/>
            <a:chExt cx="2428293" cy="837630"/>
          </a:xfrm>
          <a:noFill/>
        </p:grpSpPr>
        <p:sp>
          <p:nvSpPr>
            <p:cNvPr id="79" name="任意多边形 80">
              <a:extLst>
                <a:ext uri="{FF2B5EF4-FFF2-40B4-BE49-F238E27FC236}">
                  <a16:creationId xmlns:a16="http://schemas.microsoft.com/office/drawing/2014/main" id="{0C0ADCF8-EBA0-4759-B7BC-BB36AAC1BCD9}"/>
                </a:ext>
              </a:extLst>
            </p:cNvPr>
            <p:cNvSpPr/>
            <p:nvPr/>
          </p:nvSpPr>
          <p:spPr>
            <a:xfrm>
              <a:off x="2671011"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0" name="任意多边形 81">
              <a:extLst>
                <a:ext uri="{FF2B5EF4-FFF2-40B4-BE49-F238E27FC236}">
                  <a16:creationId xmlns:a16="http://schemas.microsoft.com/office/drawing/2014/main" id="{40FB21BB-1A38-4A1A-890D-9C7A73D1D011}"/>
                </a:ext>
              </a:extLst>
            </p:cNvPr>
            <p:cNvSpPr/>
            <p:nvPr/>
          </p:nvSpPr>
          <p:spPr>
            <a:xfrm>
              <a:off x="3275174" y="3082674"/>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1" name="任意多边形 82">
              <a:extLst>
                <a:ext uri="{FF2B5EF4-FFF2-40B4-BE49-F238E27FC236}">
                  <a16:creationId xmlns:a16="http://schemas.microsoft.com/office/drawing/2014/main" id="{ED2446B2-4B52-4DC0-8DF6-836E28FF75B4}"/>
                </a:ext>
              </a:extLst>
            </p:cNvPr>
            <p:cNvSpPr/>
            <p:nvPr/>
          </p:nvSpPr>
          <p:spPr>
            <a:xfrm>
              <a:off x="3880793"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2" name="任意多边形 83">
              <a:extLst>
                <a:ext uri="{FF2B5EF4-FFF2-40B4-BE49-F238E27FC236}">
                  <a16:creationId xmlns:a16="http://schemas.microsoft.com/office/drawing/2014/main" id="{2577BB78-BACD-414C-AEDA-C4635FB12EEE}"/>
                </a:ext>
              </a:extLst>
            </p:cNvPr>
            <p:cNvSpPr/>
            <p:nvPr/>
          </p:nvSpPr>
          <p:spPr>
            <a:xfrm>
              <a:off x="4485695" y="3080293"/>
              <a:ext cx="613609" cy="835248"/>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83" name="组合 82">
            <a:extLst>
              <a:ext uri="{FF2B5EF4-FFF2-40B4-BE49-F238E27FC236}">
                <a16:creationId xmlns:a16="http://schemas.microsoft.com/office/drawing/2014/main" id="{77009F03-3292-43BC-8A58-AD72FD496444}"/>
              </a:ext>
            </a:extLst>
          </p:cNvPr>
          <p:cNvGrpSpPr/>
          <p:nvPr/>
        </p:nvGrpSpPr>
        <p:grpSpPr>
          <a:xfrm rot="1739086">
            <a:off x="5978491" y="3916857"/>
            <a:ext cx="1218727" cy="230500"/>
            <a:chOff x="2671011" y="3080293"/>
            <a:chExt cx="3643598" cy="840214"/>
          </a:xfrm>
          <a:noFill/>
        </p:grpSpPr>
        <p:sp>
          <p:nvSpPr>
            <p:cNvPr id="84" name="任意多边形 85">
              <a:extLst>
                <a:ext uri="{FF2B5EF4-FFF2-40B4-BE49-F238E27FC236}">
                  <a16:creationId xmlns:a16="http://schemas.microsoft.com/office/drawing/2014/main" id="{F3CE3ACC-695B-4E71-BA4E-B656E675CE81}"/>
                </a:ext>
              </a:extLst>
            </p:cNvPr>
            <p:cNvSpPr/>
            <p:nvPr/>
          </p:nvSpPr>
          <p:spPr>
            <a:xfrm>
              <a:off x="2671011"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5" name="任意多边形 86">
              <a:extLst>
                <a:ext uri="{FF2B5EF4-FFF2-40B4-BE49-F238E27FC236}">
                  <a16:creationId xmlns:a16="http://schemas.microsoft.com/office/drawing/2014/main" id="{34E24A92-5ECB-489D-83E7-0572E34994E1}"/>
                </a:ext>
              </a:extLst>
            </p:cNvPr>
            <p:cNvSpPr/>
            <p:nvPr/>
          </p:nvSpPr>
          <p:spPr>
            <a:xfrm>
              <a:off x="3275174" y="3082674"/>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6" name="任意多边形 87">
              <a:extLst>
                <a:ext uri="{FF2B5EF4-FFF2-40B4-BE49-F238E27FC236}">
                  <a16:creationId xmlns:a16="http://schemas.microsoft.com/office/drawing/2014/main" id="{E2227808-47D4-4987-B325-87F2DA7425D6}"/>
                </a:ext>
              </a:extLst>
            </p:cNvPr>
            <p:cNvSpPr/>
            <p:nvPr/>
          </p:nvSpPr>
          <p:spPr>
            <a:xfrm>
              <a:off x="3880793" y="3080293"/>
              <a:ext cx="613610" cy="835249"/>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7" name="任意多边形 88">
              <a:extLst>
                <a:ext uri="{FF2B5EF4-FFF2-40B4-BE49-F238E27FC236}">
                  <a16:creationId xmlns:a16="http://schemas.microsoft.com/office/drawing/2014/main" id="{D3B6FD25-132B-491C-907B-3B06CD3A3BB2}"/>
                </a:ext>
              </a:extLst>
            </p:cNvPr>
            <p:cNvSpPr/>
            <p:nvPr/>
          </p:nvSpPr>
          <p:spPr>
            <a:xfrm>
              <a:off x="4485695" y="3080293"/>
              <a:ext cx="613609" cy="835248"/>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8" name="任意多边形 89">
              <a:extLst>
                <a:ext uri="{FF2B5EF4-FFF2-40B4-BE49-F238E27FC236}">
                  <a16:creationId xmlns:a16="http://schemas.microsoft.com/office/drawing/2014/main" id="{2E854C5F-E7E0-4FE8-BA79-34DBD79A0DA8}"/>
                </a:ext>
              </a:extLst>
            </p:cNvPr>
            <p:cNvSpPr/>
            <p:nvPr/>
          </p:nvSpPr>
          <p:spPr>
            <a:xfrm>
              <a:off x="5091987" y="3082882"/>
              <a:ext cx="613608" cy="835247"/>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9" name="任意多边形 90">
              <a:extLst>
                <a:ext uri="{FF2B5EF4-FFF2-40B4-BE49-F238E27FC236}">
                  <a16:creationId xmlns:a16="http://schemas.microsoft.com/office/drawing/2014/main" id="{41DF08DB-D3E5-4380-AEAB-6AE8292E35D7}"/>
                </a:ext>
              </a:extLst>
            </p:cNvPr>
            <p:cNvSpPr/>
            <p:nvPr/>
          </p:nvSpPr>
          <p:spPr>
            <a:xfrm>
              <a:off x="5701001" y="3085260"/>
              <a:ext cx="613608" cy="835247"/>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grp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sp>
        <p:nvSpPr>
          <p:cNvPr id="91" name="文本框 90">
            <a:extLst>
              <a:ext uri="{FF2B5EF4-FFF2-40B4-BE49-F238E27FC236}">
                <a16:creationId xmlns:a16="http://schemas.microsoft.com/office/drawing/2014/main" id="{FD444401-A187-4723-8F56-8D87759A036C}"/>
              </a:ext>
            </a:extLst>
          </p:cNvPr>
          <p:cNvSpPr txBox="1"/>
          <p:nvPr/>
        </p:nvSpPr>
        <p:spPr>
          <a:xfrm>
            <a:off x="7943206" y="3976239"/>
            <a:ext cx="2751714" cy="400110"/>
          </a:xfrm>
          <a:prstGeom prst="rect">
            <a:avLst/>
          </a:prstGeom>
          <a:noFill/>
        </p:spPr>
        <p:txBody>
          <a:bodyPr wrap="none" rtlCol="0">
            <a:spAutoFit/>
          </a:bodyPr>
          <a:lstStyle/>
          <a:p>
            <a:pPr algn="ctr"/>
            <a:r>
              <a:rPr lang="en-US" sz="2000" b="1" dirty="0">
                <a:latin typeface="微软雅黑" panose="020B0503020204020204" pitchFamily="34" charset="-122"/>
                <a:ea typeface="微软雅黑" panose="020B0503020204020204" pitchFamily="34" charset="-122"/>
              </a:rPr>
              <a:t>OFDMA backscatter</a:t>
            </a:r>
          </a:p>
        </p:txBody>
      </p:sp>
      <p:sp>
        <p:nvSpPr>
          <p:cNvPr id="92" name="内容占位符 2">
            <a:extLst>
              <a:ext uri="{FF2B5EF4-FFF2-40B4-BE49-F238E27FC236}">
                <a16:creationId xmlns:a16="http://schemas.microsoft.com/office/drawing/2014/main" id="{F0C14106-4653-4922-8F80-04F6C78B2E4C}"/>
              </a:ext>
            </a:extLst>
          </p:cNvPr>
          <p:cNvSpPr txBox="1">
            <a:spLocks/>
          </p:cNvSpPr>
          <p:nvPr/>
        </p:nvSpPr>
        <p:spPr>
          <a:xfrm>
            <a:off x="2891446" y="5727677"/>
            <a:ext cx="6125324" cy="38605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rgbClr val="C00000"/>
                </a:solidFill>
              </a:rPr>
              <a:t>How to synchronize tags with TX, RX?</a:t>
            </a: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06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500"/>
                                        <p:tgtEl>
                                          <p:spTgt spid="7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par>
                                <p:cTn id="41" presetID="10"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91"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11</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11</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kern="0" dirty="0">
                <a:solidFill>
                  <a:srgbClr val="006993"/>
                </a:solidFill>
                <a:latin typeface="Arial" panose="020B0604020202020204" pitchFamily="34" charset="0"/>
                <a:ea typeface="微软雅黑" panose="020B0503020204020204" pitchFamily="34" charset="-122"/>
                <a:cs typeface="Arial" panose="020B0604020202020204" pitchFamily="34" charset="0"/>
              </a:rPr>
              <a:t>Solution</a:t>
            </a:r>
            <a:r>
              <a:rPr lang="zh-CN" altLang="en-US" sz="3200" b="1" kern="0" dirty="0">
                <a:solidFill>
                  <a:srgbClr val="006993"/>
                </a:solidFill>
                <a:latin typeface="Arial" panose="020B0604020202020204" pitchFamily="34" charset="0"/>
                <a:ea typeface="微软雅黑" panose="020B0503020204020204" pitchFamily="34" charset="-122"/>
                <a:cs typeface="Arial" panose="020B0604020202020204" pitchFamily="34" charset="0"/>
              </a:rPr>
              <a:t>：</a:t>
            </a:r>
            <a:r>
              <a:rPr lang="en-US" altLang="zh-CN" sz="3200" b="1" dirty="0">
                <a:latin typeface="Arial" panose="020B0604020202020204" pitchFamily="34" charset="0"/>
                <a:cs typeface="Arial" panose="020B0604020202020204" pitchFamily="34" charset="0"/>
              </a:rPr>
              <a:t>Synchronization with TX</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63" name="图片 62">
            <a:extLst>
              <a:ext uri="{FF2B5EF4-FFF2-40B4-BE49-F238E27FC236}">
                <a16:creationId xmlns:a16="http://schemas.microsoft.com/office/drawing/2014/main" id="{197CCA2E-A7D9-49F3-A7CC-DC78A94AACD9}"/>
              </a:ext>
            </a:extLst>
          </p:cNvPr>
          <p:cNvPicPr>
            <a:picLocks noChangeAspect="1"/>
          </p:cNvPicPr>
          <p:nvPr/>
        </p:nvPicPr>
        <p:blipFill>
          <a:blip r:embed="rId3"/>
          <a:stretch>
            <a:fillRect/>
          </a:stretch>
        </p:blipFill>
        <p:spPr>
          <a:xfrm>
            <a:off x="1311244" y="1916327"/>
            <a:ext cx="9569511" cy="2509545"/>
          </a:xfrm>
          <a:prstGeom prst="rect">
            <a:avLst/>
          </a:prstGeom>
        </p:spPr>
      </p:pic>
      <p:pic>
        <p:nvPicPr>
          <p:cNvPr id="64" name="图片 63">
            <a:extLst>
              <a:ext uri="{FF2B5EF4-FFF2-40B4-BE49-F238E27FC236}">
                <a16:creationId xmlns:a16="http://schemas.microsoft.com/office/drawing/2014/main" id="{8FDD7698-FC94-45D8-9213-FA41D3F33C0D}"/>
              </a:ext>
            </a:extLst>
          </p:cNvPr>
          <p:cNvPicPr>
            <a:picLocks noChangeAspect="1"/>
          </p:cNvPicPr>
          <p:nvPr/>
        </p:nvPicPr>
        <p:blipFill>
          <a:blip r:embed="rId4"/>
          <a:stretch>
            <a:fillRect/>
          </a:stretch>
        </p:blipFill>
        <p:spPr>
          <a:xfrm>
            <a:off x="3494361" y="1767643"/>
            <a:ext cx="2321516" cy="1057392"/>
          </a:xfrm>
          <a:prstGeom prst="rect">
            <a:avLst/>
          </a:prstGeom>
        </p:spPr>
      </p:pic>
      <p:pic>
        <p:nvPicPr>
          <p:cNvPr id="65" name="图片 64">
            <a:extLst>
              <a:ext uri="{FF2B5EF4-FFF2-40B4-BE49-F238E27FC236}">
                <a16:creationId xmlns:a16="http://schemas.microsoft.com/office/drawing/2014/main" id="{CCD6AC33-5831-4526-B179-3A976E889343}"/>
              </a:ext>
            </a:extLst>
          </p:cNvPr>
          <p:cNvPicPr>
            <a:picLocks noChangeAspect="1"/>
          </p:cNvPicPr>
          <p:nvPr/>
        </p:nvPicPr>
        <p:blipFill>
          <a:blip r:embed="rId5"/>
          <a:stretch>
            <a:fillRect/>
          </a:stretch>
        </p:blipFill>
        <p:spPr>
          <a:xfrm>
            <a:off x="3612514" y="1231901"/>
            <a:ext cx="4966967" cy="1099688"/>
          </a:xfrm>
          <a:prstGeom prst="rect">
            <a:avLst/>
          </a:prstGeom>
        </p:spPr>
      </p:pic>
      <p:pic>
        <p:nvPicPr>
          <p:cNvPr id="66" name="图片 65">
            <a:extLst>
              <a:ext uri="{FF2B5EF4-FFF2-40B4-BE49-F238E27FC236}">
                <a16:creationId xmlns:a16="http://schemas.microsoft.com/office/drawing/2014/main" id="{FEDF0F58-EA9A-43D4-AA79-888BC18AFAE3}"/>
              </a:ext>
            </a:extLst>
          </p:cNvPr>
          <p:cNvPicPr>
            <a:picLocks noChangeAspect="1"/>
          </p:cNvPicPr>
          <p:nvPr/>
        </p:nvPicPr>
        <p:blipFill>
          <a:blip r:embed="rId6"/>
          <a:stretch>
            <a:fillRect/>
          </a:stretch>
        </p:blipFill>
        <p:spPr>
          <a:xfrm>
            <a:off x="1385652" y="4508539"/>
            <a:ext cx="9495102" cy="1839649"/>
          </a:xfrm>
          <a:prstGeom prst="rect">
            <a:avLst/>
          </a:prstGeom>
        </p:spPr>
      </p:pic>
      <p:sp>
        <p:nvSpPr>
          <p:cNvPr id="67" name="矩形 66">
            <a:extLst>
              <a:ext uri="{FF2B5EF4-FFF2-40B4-BE49-F238E27FC236}">
                <a16:creationId xmlns:a16="http://schemas.microsoft.com/office/drawing/2014/main" id="{419B4C6B-F88B-42D0-B01E-E7CA8119F9C8}"/>
              </a:ext>
            </a:extLst>
          </p:cNvPr>
          <p:cNvSpPr/>
          <p:nvPr/>
        </p:nvSpPr>
        <p:spPr>
          <a:xfrm>
            <a:off x="4285095" y="3515332"/>
            <a:ext cx="2225903" cy="32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矩形 67">
            <a:extLst>
              <a:ext uri="{FF2B5EF4-FFF2-40B4-BE49-F238E27FC236}">
                <a16:creationId xmlns:a16="http://schemas.microsoft.com/office/drawing/2014/main" id="{62D6CA07-DAFF-4823-9382-64F52CBDCD91}"/>
              </a:ext>
            </a:extLst>
          </p:cNvPr>
          <p:cNvSpPr/>
          <p:nvPr/>
        </p:nvSpPr>
        <p:spPr>
          <a:xfrm>
            <a:off x="6637699" y="3515332"/>
            <a:ext cx="2792051" cy="321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7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xit" presetSubtype="0" fill="hold" grpId="0" nodeType="withEffect">
                                  <p:stCondLst>
                                    <p:cond delay="0"/>
                                  </p:stCondLst>
                                  <p:childTnLst>
                                    <p:animEffect transition="out" filter="fade">
                                      <p:cBhvr>
                                        <p:cTn id="9" dur="500"/>
                                        <p:tgtEl>
                                          <p:spTgt spid="67"/>
                                        </p:tgtEl>
                                      </p:cBhvr>
                                    </p:animEffect>
                                    <p:set>
                                      <p:cBhvr>
                                        <p:cTn id="10" dur="1" fill="hold">
                                          <p:stCondLst>
                                            <p:cond delay="499"/>
                                          </p:stCondLst>
                                        </p:cTn>
                                        <p:tgtEl>
                                          <p:spTgt spid="6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par>
                                <p:cTn id="16" presetID="10" presetClass="exit" presetSubtype="0" fill="hold" grpId="0" nodeType="with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12</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12</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63" name="图片 62">
            <a:extLst>
              <a:ext uri="{FF2B5EF4-FFF2-40B4-BE49-F238E27FC236}">
                <a16:creationId xmlns:a16="http://schemas.microsoft.com/office/drawing/2014/main" id="{23DC8FD2-E968-4B44-97BF-599809F76DC3}"/>
              </a:ext>
            </a:extLst>
          </p:cNvPr>
          <p:cNvPicPr>
            <a:picLocks noChangeAspect="1"/>
          </p:cNvPicPr>
          <p:nvPr/>
        </p:nvPicPr>
        <p:blipFill>
          <a:blip r:embed="rId3"/>
          <a:stretch>
            <a:fillRect/>
          </a:stretch>
        </p:blipFill>
        <p:spPr>
          <a:xfrm>
            <a:off x="634210" y="1778176"/>
            <a:ext cx="10567190" cy="3416242"/>
          </a:xfrm>
          <a:prstGeom prst="rect">
            <a:avLst/>
          </a:prstGeom>
        </p:spPr>
      </p:pic>
      <p:sp>
        <p:nvSpPr>
          <p:cNvPr id="64" name="矩形 63">
            <a:extLst>
              <a:ext uri="{FF2B5EF4-FFF2-40B4-BE49-F238E27FC236}">
                <a16:creationId xmlns:a16="http://schemas.microsoft.com/office/drawing/2014/main" id="{B0481535-178B-4031-8479-E03C6066E2E3}"/>
              </a:ext>
            </a:extLst>
          </p:cNvPr>
          <p:cNvSpPr/>
          <p:nvPr/>
        </p:nvSpPr>
        <p:spPr>
          <a:xfrm>
            <a:off x="894057" y="5187739"/>
            <a:ext cx="3867215" cy="461665"/>
          </a:xfrm>
          <a:prstGeom prst="rect">
            <a:avLst/>
          </a:prstGeom>
        </p:spPr>
        <p:txBody>
          <a:bodyPr wrap="square">
            <a:spAutoFit/>
          </a:bodyPr>
          <a:lstStyle/>
          <a:p>
            <a:r>
              <a:rPr lang="en-US" altLang="zh-CN" sz="2400" dirty="0">
                <a:ea typeface="微软雅黑" panose="020B0503020204020204" pitchFamily="34" charset="-122"/>
              </a:rPr>
              <a:t>(a) Static phase offset</a:t>
            </a:r>
            <a:endParaRPr lang="zh-CN" altLang="en-US" sz="2400" dirty="0">
              <a:ea typeface="微软雅黑" panose="020B0503020204020204" pitchFamily="34" charset="-122"/>
            </a:endParaRPr>
          </a:p>
        </p:txBody>
      </p:sp>
      <p:sp>
        <p:nvSpPr>
          <p:cNvPr id="65" name="矩形 64">
            <a:extLst>
              <a:ext uri="{FF2B5EF4-FFF2-40B4-BE49-F238E27FC236}">
                <a16:creationId xmlns:a16="http://schemas.microsoft.com/office/drawing/2014/main" id="{D135F421-C1BB-4FF9-A8F3-FE0AEBF5A9C6}"/>
              </a:ext>
            </a:extLst>
          </p:cNvPr>
          <p:cNvSpPr/>
          <p:nvPr/>
        </p:nvSpPr>
        <p:spPr>
          <a:xfrm>
            <a:off x="4034546" y="5147780"/>
            <a:ext cx="3766517" cy="830997"/>
          </a:xfrm>
          <a:prstGeom prst="rect">
            <a:avLst/>
          </a:prstGeom>
        </p:spPr>
        <p:txBody>
          <a:bodyPr wrap="square">
            <a:spAutoFit/>
          </a:bodyPr>
          <a:lstStyle/>
          <a:p>
            <a:pPr algn="ctr"/>
            <a:r>
              <a:rPr lang="en-US" altLang="zh-CN" sz="2400" dirty="0">
                <a:ea typeface="微软雅黑" panose="020B0503020204020204" pitchFamily="34" charset="-122"/>
              </a:rPr>
              <a:t>(b) Continuous dynamic</a:t>
            </a:r>
          </a:p>
          <a:p>
            <a:pPr algn="ctr"/>
            <a:r>
              <a:rPr lang="en-US" altLang="zh-CN" sz="2400" dirty="0">
                <a:ea typeface="微软雅黑" panose="020B0503020204020204" pitchFamily="34" charset="-122"/>
              </a:rPr>
              <a:t>phase offset</a:t>
            </a:r>
            <a:endParaRPr lang="zh-CN" altLang="en-US" sz="2400" dirty="0">
              <a:ea typeface="微软雅黑" panose="020B0503020204020204" pitchFamily="34" charset="-122"/>
            </a:endParaRPr>
          </a:p>
        </p:txBody>
      </p:sp>
      <p:sp>
        <p:nvSpPr>
          <p:cNvPr id="66" name="矩形 65">
            <a:extLst>
              <a:ext uri="{FF2B5EF4-FFF2-40B4-BE49-F238E27FC236}">
                <a16:creationId xmlns:a16="http://schemas.microsoft.com/office/drawing/2014/main" id="{1E0793A8-45A4-46B1-B42E-A64FE24B1EE8}"/>
              </a:ext>
            </a:extLst>
          </p:cNvPr>
          <p:cNvSpPr/>
          <p:nvPr/>
        </p:nvSpPr>
        <p:spPr>
          <a:xfrm>
            <a:off x="7957736" y="5147779"/>
            <a:ext cx="3086990" cy="830997"/>
          </a:xfrm>
          <a:prstGeom prst="rect">
            <a:avLst/>
          </a:prstGeom>
        </p:spPr>
        <p:txBody>
          <a:bodyPr wrap="square">
            <a:spAutoFit/>
          </a:bodyPr>
          <a:lstStyle/>
          <a:p>
            <a:pPr algn="ctr"/>
            <a:r>
              <a:rPr lang="en-US" altLang="zh-CN" sz="2400" dirty="0">
                <a:ea typeface="微软雅黑" panose="020B0503020204020204" pitchFamily="34" charset="-122"/>
              </a:rPr>
              <a:t>(c) Discrete dynamic phase offset</a:t>
            </a:r>
            <a:endParaRPr lang="zh-CN" altLang="en-US" sz="2400" dirty="0">
              <a:ea typeface="微软雅黑" panose="020B0503020204020204" pitchFamily="34" charset="-122"/>
            </a:endParaRPr>
          </a:p>
        </p:txBody>
      </p:sp>
      <p:sp>
        <p:nvSpPr>
          <p:cNvPr id="67" name="椭圆 66">
            <a:extLst>
              <a:ext uri="{FF2B5EF4-FFF2-40B4-BE49-F238E27FC236}">
                <a16:creationId xmlns:a16="http://schemas.microsoft.com/office/drawing/2014/main" id="{894FE019-DF2D-4195-B905-885A42C08E52}"/>
              </a:ext>
            </a:extLst>
          </p:cNvPr>
          <p:cNvSpPr/>
          <p:nvPr/>
        </p:nvSpPr>
        <p:spPr>
          <a:xfrm>
            <a:off x="3019914" y="3145642"/>
            <a:ext cx="707702" cy="3638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68" name="直接箭头连接符 67">
            <a:extLst>
              <a:ext uri="{FF2B5EF4-FFF2-40B4-BE49-F238E27FC236}">
                <a16:creationId xmlns:a16="http://schemas.microsoft.com/office/drawing/2014/main" id="{9AD9AC2B-A0E7-4379-989D-8AD67DDC4E19}"/>
              </a:ext>
            </a:extLst>
          </p:cNvPr>
          <p:cNvCxnSpPr>
            <a:stCxn id="67" idx="0"/>
            <a:endCxn id="71" idx="2"/>
          </p:cNvCxnSpPr>
          <p:nvPr/>
        </p:nvCxnSpPr>
        <p:spPr>
          <a:xfrm flipV="1">
            <a:off x="3373765" y="1628086"/>
            <a:ext cx="991985" cy="15175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9" name="椭圆 68">
            <a:extLst>
              <a:ext uri="{FF2B5EF4-FFF2-40B4-BE49-F238E27FC236}">
                <a16:creationId xmlns:a16="http://schemas.microsoft.com/office/drawing/2014/main" id="{175F9738-1A1E-40E9-9CF6-D417229507B2}"/>
              </a:ext>
            </a:extLst>
          </p:cNvPr>
          <p:cNvSpPr/>
          <p:nvPr/>
        </p:nvSpPr>
        <p:spPr>
          <a:xfrm>
            <a:off x="1766112" y="2528047"/>
            <a:ext cx="707702" cy="3638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70" name="直接箭头连接符 69">
            <a:extLst>
              <a:ext uri="{FF2B5EF4-FFF2-40B4-BE49-F238E27FC236}">
                <a16:creationId xmlns:a16="http://schemas.microsoft.com/office/drawing/2014/main" id="{9952FEF0-5904-4718-AF23-2047ED0BD1FC}"/>
              </a:ext>
            </a:extLst>
          </p:cNvPr>
          <p:cNvCxnSpPr>
            <a:endCxn id="72" idx="2"/>
          </p:cNvCxnSpPr>
          <p:nvPr/>
        </p:nvCxnSpPr>
        <p:spPr>
          <a:xfrm flipV="1">
            <a:off x="2161309" y="1512448"/>
            <a:ext cx="338599" cy="9660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2C9CD757-7258-47D6-88DE-77AE7C54B8F6}"/>
              </a:ext>
            </a:extLst>
          </p:cNvPr>
          <p:cNvSpPr/>
          <p:nvPr/>
        </p:nvSpPr>
        <p:spPr>
          <a:xfrm>
            <a:off x="3471570" y="1166421"/>
            <a:ext cx="1788360" cy="461665"/>
          </a:xfrm>
          <a:prstGeom prst="rect">
            <a:avLst/>
          </a:prstGeom>
        </p:spPr>
        <p:txBody>
          <a:bodyPr wrap="square">
            <a:spAutoFit/>
          </a:bodyPr>
          <a:lstStyle/>
          <a:p>
            <a:r>
              <a:rPr lang="en-US" altLang="zh-CN" sz="2400" b="1" dirty="0">
                <a:ea typeface="微软雅黑" panose="020B0503020204020204" pitchFamily="34" charset="-122"/>
              </a:rPr>
              <a:t>Ideal case</a:t>
            </a:r>
            <a:endParaRPr lang="zh-CN" altLang="en-US" sz="2400" b="1" dirty="0">
              <a:ea typeface="微软雅黑" panose="020B0503020204020204" pitchFamily="34" charset="-122"/>
            </a:endParaRPr>
          </a:p>
        </p:txBody>
      </p:sp>
      <p:sp>
        <p:nvSpPr>
          <p:cNvPr id="72" name="矩形 71">
            <a:extLst>
              <a:ext uri="{FF2B5EF4-FFF2-40B4-BE49-F238E27FC236}">
                <a16:creationId xmlns:a16="http://schemas.microsoft.com/office/drawing/2014/main" id="{60C57A31-BAA9-4228-BED5-7BD4D7BD362C}"/>
              </a:ext>
            </a:extLst>
          </p:cNvPr>
          <p:cNvSpPr/>
          <p:nvPr/>
        </p:nvSpPr>
        <p:spPr>
          <a:xfrm>
            <a:off x="1400100" y="1050783"/>
            <a:ext cx="2199615" cy="461665"/>
          </a:xfrm>
          <a:prstGeom prst="rect">
            <a:avLst/>
          </a:prstGeom>
        </p:spPr>
        <p:txBody>
          <a:bodyPr wrap="square">
            <a:spAutoFit/>
          </a:bodyPr>
          <a:lstStyle/>
          <a:p>
            <a:r>
              <a:rPr lang="en-US" altLang="zh-CN" sz="2400" b="1" dirty="0">
                <a:ea typeface="微软雅黑" panose="020B0503020204020204" pitchFamily="34" charset="-122"/>
              </a:rPr>
              <a:t>Practical case</a:t>
            </a:r>
            <a:endParaRPr lang="zh-CN" altLang="en-US" sz="2400" b="1" dirty="0">
              <a:ea typeface="微软雅黑" panose="020B0503020204020204" pitchFamily="34" charset="-122"/>
            </a:endParaRPr>
          </a:p>
        </p:txBody>
      </p:sp>
    </p:spTree>
    <p:extLst>
      <p:ext uri="{BB962C8B-B14F-4D97-AF65-F5344CB8AC3E}">
        <p14:creationId xmlns:p14="http://schemas.microsoft.com/office/powerpoint/2010/main" val="200118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13</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13</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ABF79141-0FBC-42C5-BB0D-1113E37ABE2E}"/>
              </a:ext>
            </a:extLst>
          </p:cNvPr>
          <p:cNvSpPr txBox="1"/>
          <p:nvPr/>
        </p:nvSpPr>
        <p:spPr>
          <a:xfrm>
            <a:off x="1615441" y="804672"/>
            <a:ext cx="4132863"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(a) Static phase offset</a:t>
            </a:r>
            <a:endParaRPr lang="zh-CN" altLang="en-US" sz="3000" dirty="0">
              <a:latin typeface="微软雅黑" panose="020B0503020204020204" pitchFamily="34" charset="-122"/>
              <a:ea typeface="微软雅黑" panose="020B0503020204020204" pitchFamily="34" charset="-122"/>
            </a:endParaRPr>
          </a:p>
        </p:txBody>
      </p:sp>
      <p:cxnSp>
        <p:nvCxnSpPr>
          <p:cNvPr id="19" name="直接箭头连接符 18">
            <a:extLst>
              <a:ext uri="{FF2B5EF4-FFF2-40B4-BE49-F238E27FC236}">
                <a16:creationId xmlns:a16="http://schemas.microsoft.com/office/drawing/2014/main" id="{B23A8ED5-29A4-4B91-9255-B75C64156E3F}"/>
              </a:ext>
            </a:extLst>
          </p:cNvPr>
          <p:cNvCxnSpPr/>
          <p:nvPr/>
        </p:nvCxnSpPr>
        <p:spPr>
          <a:xfrm>
            <a:off x="3458543" y="4212236"/>
            <a:ext cx="52165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0910E27A-5700-4C2D-B76B-6A714D72344C}"/>
              </a:ext>
            </a:extLst>
          </p:cNvPr>
          <p:cNvCxnSpPr/>
          <p:nvPr/>
        </p:nvCxnSpPr>
        <p:spPr>
          <a:xfrm flipV="1">
            <a:off x="6064222" y="1903751"/>
            <a:ext cx="0" cy="45869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F686A636-307C-4983-8827-8D8AFF6F5FD4}"/>
              </a:ext>
            </a:extLst>
          </p:cNvPr>
          <p:cNvGrpSpPr/>
          <p:nvPr/>
        </p:nvGrpSpPr>
        <p:grpSpPr>
          <a:xfrm>
            <a:off x="4033916" y="4129790"/>
            <a:ext cx="4036805" cy="164892"/>
            <a:chOff x="2509915" y="4129790"/>
            <a:chExt cx="4036805" cy="164892"/>
          </a:xfrm>
          <a:noFill/>
        </p:grpSpPr>
        <p:sp>
          <p:nvSpPr>
            <p:cNvPr id="22" name="椭圆 21">
              <a:extLst>
                <a:ext uri="{FF2B5EF4-FFF2-40B4-BE49-F238E27FC236}">
                  <a16:creationId xmlns:a16="http://schemas.microsoft.com/office/drawing/2014/main" id="{8C8440FC-5402-4741-8F09-3234E43A8BD6}"/>
                </a:ext>
              </a:extLst>
            </p:cNvPr>
            <p:cNvSpPr/>
            <p:nvPr/>
          </p:nvSpPr>
          <p:spPr>
            <a:xfrm>
              <a:off x="6381828" y="4129790"/>
              <a:ext cx="164892" cy="164892"/>
            </a:xfrm>
            <a:prstGeom prst="ellipse">
              <a:avLst/>
            </a:prstGeom>
            <a:grpFill/>
            <a:ln w="28575">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E67AE3C4-3C24-46D6-902E-CBF5247C51D2}"/>
                </a:ext>
              </a:extLst>
            </p:cNvPr>
            <p:cNvSpPr/>
            <p:nvPr/>
          </p:nvSpPr>
          <p:spPr>
            <a:xfrm>
              <a:off x="2509915" y="4129790"/>
              <a:ext cx="164892" cy="164892"/>
            </a:xfrm>
            <a:prstGeom prst="ellipse">
              <a:avLst/>
            </a:prstGeom>
            <a:grpFill/>
            <a:ln w="28575">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cxnSp>
        <p:nvCxnSpPr>
          <p:cNvPr id="24" name="直接连接符 23">
            <a:extLst>
              <a:ext uri="{FF2B5EF4-FFF2-40B4-BE49-F238E27FC236}">
                <a16:creationId xmlns:a16="http://schemas.microsoft.com/office/drawing/2014/main" id="{E78BE1CB-9CAC-4F7D-B283-BA98754BD3D2}"/>
              </a:ext>
            </a:extLst>
          </p:cNvPr>
          <p:cNvCxnSpPr/>
          <p:nvPr/>
        </p:nvCxnSpPr>
        <p:spPr>
          <a:xfrm>
            <a:off x="4486276" y="2505075"/>
            <a:ext cx="3123487" cy="3386482"/>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DFB54E53-B7D5-435E-910E-CCA41994718C}"/>
              </a:ext>
            </a:extLst>
          </p:cNvPr>
          <p:cNvGrpSpPr/>
          <p:nvPr/>
        </p:nvGrpSpPr>
        <p:grpSpPr>
          <a:xfrm rot="4660062">
            <a:off x="4298594" y="3124766"/>
            <a:ext cx="3507447" cy="2134116"/>
            <a:chOff x="2774593" y="3124766"/>
            <a:chExt cx="3507447" cy="2134116"/>
          </a:xfrm>
          <a:solidFill>
            <a:srgbClr val="C00000"/>
          </a:solidFill>
        </p:grpSpPr>
        <p:sp>
          <p:nvSpPr>
            <p:cNvPr id="26" name="椭圆 25">
              <a:extLst>
                <a:ext uri="{FF2B5EF4-FFF2-40B4-BE49-F238E27FC236}">
                  <a16:creationId xmlns:a16="http://schemas.microsoft.com/office/drawing/2014/main" id="{E97F4314-FBAE-43EC-B5DA-AA22CD341483}"/>
                </a:ext>
              </a:extLst>
            </p:cNvPr>
            <p:cNvSpPr/>
            <p:nvPr/>
          </p:nvSpPr>
          <p:spPr>
            <a:xfrm rot="19781232">
              <a:off x="6117148" y="3124766"/>
              <a:ext cx="164892" cy="164892"/>
            </a:xfrm>
            <a:prstGeom prst="ellipse">
              <a:avLst/>
            </a:prstGeom>
            <a:gr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1C07B9D5-724B-41DB-AADA-0E3AB48358FD}"/>
                </a:ext>
              </a:extLst>
            </p:cNvPr>
            <p:cNvSpPr/>
            <p:nvPr/>
          </p:nvSpPr>
          <p:spPr>
            <a:xfrm rot="19781232">
              <a:off x="2774593" y="5093990"/>
              <a:ext cx="164892" cy="164892"/>
            </a:xfrm>
            <a:prstGeom prst="ellipse">
              <a:avLst/>
            </a:prstGeom>
            <a:gr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弧形 27">
            <a:extLst>
              <a:ext uri="{FF2B5EF4-FFF2-40B4-BE49-F238E27FC236}">
                <a16:creationId xmlns:a16="http://schemas.microsoft.com/office/drawing/2014/main" id="{F4235484-89FE-4325-BF4B-06DED7D16104}"/>
              </a:ext>
            </a:extLst>
          </p:cNvPr>
          <p:cNvSpPr/>
          <p:nvPr/>
        </p:nvSpPr>
        <p:spPr>
          <a:xfrm>
            <a:off x="5456697" y="3798175"/>
            <a:ext cx="522892" cy="679334"/>
          </a:xfrm>
          <a:prstGeom prst="arc">
            <a:avLst>
              <a:gd name="adj1" fmla="val 9837196"/>
              <a:gd name="adj2" fmla="val 158450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9A85FFB1-9FA2-43B9-94FD-4CCB053FB47E}"/>
              </a:ext>
            </a:extLst>
          </p:cNvPr>
          <p:cNvSpPr txBox="1"/>
          <p:nvPr/>
        </p:nvSpPr>
        <p:spPr>
          <a:xfrm>
            <a:off x="5131706" y="3676178"/>
            <a:ext cx="386644" cy="461665"/>
          </a:xfrm>
          <a:prstGeom prst="rect">
            <a:avLst/>
          </a:prstGeom>
          <a:noFill/>
        </p:spPr>
        <p:txBody>
          <a:bodyPr wrap="none" rtlCol="0">
            <a:spAutoFit/>
          </a:bodyPr>
          <a:lstStyle/>
          <a:p>
            <a:r>
              <a:rPr lang="en-US" altLang="zh-CN" sz="2400" b="1" dirty="0">
                <a:solidFill>
                  <a:schemeClr val="accent1"/>
                </a:solidFill>
                <a:latin typeface="微软雅黑" panose="020B0503020204020204" pitchFamily="34" charset="-122"/>
                <a:ea typeface="微软雅黑" panose="020B0503020204020204" pitchFamily="34" charset="-122"/>
              </a:rPr>
              <a:t>θ</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67BE3C6E-5110-42B6-95AB-51144AEA2A24}"/>
              </a:ext>
            </a:extLst>
          </p:cNvPr>
          <p:cNvPicPr>
            <a:picLocks noChangeAspect="1"/>
          </p:cNvPicPr>
          <p:nvPr/>
        </p:nvPicPr>
        <p:blipFill>
          <a:blip r:embed="rId3"/>
          <a:stretch>
            <a:fillRect/>
          </a:stretch>
        </p:blipFill>
        <p:spPr>
          <a:xfrm>
            <a:off x="8560781" y="1734261"/>
            <a:ext cx="1734878" cy="1667504"/>
          </a:xfrm>
          <a:prstGeom prst="rect">
            <a:avLst/>
          </a:prstGeom>
        </p:spPr>
      </p:pic>
      <p:sp>
        <p:nvSpPr>
          <p:cNvPr id="31" name="文本框 30">
            <a:extLst>
              <a:ext uri="{FF2B5EF4-FFF2-40B4-BE49-F238E27FC236}">
                <a16:creationId xmlns:a16="http://schemas.microsoft.com/office/drawing/2014/main" id="{22E27EEC-A7D0-4BE0-B9A7-5B65FC68D049}"/>
              </a:ext>
            </a:extLst>
          </p:cNvPr>
          <p:cNvSpPr txBox="1"/>
          <p:nvPr/>
        </p:nvSpPr>
        <p:spPr>
          <a:xfrm>
            <a:off x="4198807" y="4189752"/>
            <a:ext cx="497252"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056B3B19-EC91-4FFD-8BE4-0E763DB24F72}"/>
              </a:ext>
            </a:extLst>
          </p:cNvPr>
          <p:cNvSpPr txBox="1"/>
          <p:nvPr/>
        </p:nvSpPr>
        <p:spPr>
          <a:xfrm>
            <a:off x="8070720" y="4189752"/>
            <a:ext cx="593432"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5132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 presetClass="exit" presetSubtype="0" fill="hold" nodeType="withEffect">
                                  <p:stCondLst>
                                    <p:cond delay="0"/>
                                  </p:stCondLst>
                                  <p:childTnLst>
                                    <p:set>
                                      <p:cBhvr>
                                        <p:cTn id="17"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14</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14</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B53A0700-2B90-406A-8ED5-B6DAC9CA9ECA}"/>
              </a:ext>
            </a:extLst>
          </p:cNvPr>
          <p:cNvPicPr>
            <a:picLocks noChangeAspect="1"/>
          </p:cNvPicPr>
          <p:nvPr/>
        </p:nvPicPr>
        <p:blipFill>
          <a:blip r:embed="rId3"/>
          <a:stretch>
            <a:fillRect/>
          </a:stretch>
        </p:blipFill>
        <p:spPr>
          <a:xfrm>
            <a:off x="2309765" y="2230028"/>
            <a:ext cx="7797377" cy="2069410"/>
          </a:xfrm>
          <a:prstGeom prst="rect">
            <a:avLst/>
          </a:prstGeom>
        </p:spPr>
      </p:pic>
      <p:sp>
        <p:nvSpPr>
          <p:cNvPr id="38" name="矩形 37">
            <a:extLst>
              <a:ext uri="{FF2B5EF4-FFF2-40B4-BE49-F238E27FC236}">
                <a16:creationId xmlns:a16="http://schemas.microsoft.com/office/drawing/2014/main" id="{6EAABE32-3C1C-400C-9133-671AC090FEFE}"/>
              </a:ext>
            </a:extLst>
          </p:cNvPr>
          <p:cNvSpPr/>
          <p:nvPr/>
        </p:nvSpPr>
        <p:spPr>
          <a:xfrm>
            <a:off x="3637352" y="2988508"/>
            <a:ext cx="1162050" cy="5524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C9298111-54D2-4EE4-9F62-B8E5B61374A3}"/>
              </a:ext>
            </a:extLst>
          </p:cNvPr>
          <p:cNvSpPr txBox="1"/>
          <p:nvPr/>
        </p:nvSpPr>
        <p:spPr>
          <a:xfrm>
            <a:off x="3493014" y="5344197"/>
            <a:ext cx="5226687" cy="461665"/>
          </a:xfrm>
          <a:prstGeom prst="rect">
            <a:avLst/>
          </a:prstGeom>
          <a:noFill/>
        </p:spPr>
        <p:txBody>
          <a:bodyPr wrap="non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Root cause of static phase offset</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5B3EC2E8-D348-4157-822D-77CC8B6ABFEF}"/>
              </a:ext>
            </a:extLst>
          </p:cNvPr>
          <p:cNvSpPr txBox="1"/>
          <p:nvPr/>
        </p:nvSpPr>
        <p:spPr>
          <a:xfrm>
            <a:off x="1615440" y="804672"/>
            <a:ext cx="8023350"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(a) Static phase offset – cause and solution</a:t>
            </a:r>
            <a:endParaRPr lang="zh-CN" altLang="en-US" sz="3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73567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15</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15</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BF558C43-5414-4FD0-9F86-A4518C724AFB}"/>
              </a:ext>
            </a:extLst>
          </p:cNvPr>
          <p:cNvCxnSpPr/>
          <p:nvPr/>
        </p:nvCxnSpPr>
        <p:spPr>
          <a:xfrm>
            <a:off x="3458543" y="4224936"/>
            <a:ext cx="52165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8EC52F6B-D467-41A2-A374-402446ABDDA3}"/>
              </a:ext>
            </a:extLst>
          </p:cNvPr>
          <p:cNvCxnSpPr/>
          <p:nvPr/>
        </p:nvCxnSpPr>
        <p:spPr>
          <a:xfrm flipV="1">
            <a:off x="6052317" y="1916451"/>
            <a:ext cx="0" cy="45869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5" name="组合 34">
            <a:extLst>
              <a:ext uri="{FF2B5EF4-FFF2-40B4-BE49-F238E27FC236}">
                <a16:creationId xmlns:a16="http://schemas.microsoft.com/office/drawing/2014/main" id="{92E8DB7C-D1A3-4B37-BF6E-4DC21EBC1C47}"/>
              </a:ext>
            </a:extLst>
          </p:cNvPr>
          <p:cNvGrpSpPr/>
          <p:nvPr/>
        </p:nvGrpSpPr>
        <p:grpSpPr>
          <a:xfrm>
            <a:off x="4033916" y="4142490"/>
            <a:ext cx="4036805" cy="164892"/>
            <a:chOff x="2509915" y="4129790"/>
            <a:chExt cx="4036805" cy="164892"/>
          </a:xfrm>
          <a:noFill/>
        </p:grpSpPr>
        <p:sp>
          <p:nvSpPr>
            <p:cNvPr id="36" name="椭圆 35">
              <a:extLst>
                <a:ext uri="{FF2B5EF4-FFF2-40B4-BE49-F238E27FC236}">
                  <a16:creationId xmlns:a16="http://schemas.microsoft.com/office/drawing/2014/main" id="{E089AAED-95D1-43EA-B68E-93B56A2D502A}"/>
                </a:ext>
              </a:extLst>
            </p:cNvPr>
            <p:cNvSpPr/>
            <p:nvPr/>
          </p:nvSpPr>
          <p:spPr>
            <a:xfrm>
              <a:off x="6381828" y="4129790"/>
              <a:ext cx="164892" cy="164892"/>
            </a:xfrm>
            <a:prstGeom prst="ellipse">
              <a:avLst/>
            </a:prstGeom>
            <a:grpFill/>
            <a:ln w="38100">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37" name="椭圆 36">
              <a:extLst>
                <a:ext uri="{FF2B5EF4-FFF2-40B4-BE49-F238E27FC236}">
                  <a16:creationId xmlns:a16="http://schemas.microsoft.com/office/drawing/2014/main" id="{79EA2B5E-08D5-46E4-BE06-94FC8F719C3F}"/>
                </a:ext>
              </a:extLst>
            </p:cNvPr>
            <p:cNvSpPr/>
            <p:nvPr/>
          </p:nvSpPr>
          <p:spPr>
            <a:xfrm>
              <a:off x="2509915" y="4129790"/>
              <a:ext cx="164892" cy="164892"/>
            </a:xfrm>
            <a:prstGeom prst="ellipse">
              <a:avLst/>
            </a:prstGeom>
            <a:grpFill/>
            <a:ln w="38100">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8" name="文本框 37">
            <a:extLst>
              <a:ext uri="{FF2B5EF4-FFF2-40B4-BE49-F238E27FC236}">
                <a16:creationId xmlns:a16="http://schemas.microsoft.com/office/drawing/2014/main" id="{7D5D1710-7322-4F3B-BA98-DD2F44D14034}"/>
              </a:ext>
            </a:extLst>
          </p:cNvPr>
          <p:cNvSpPr txBox="1"/>
          <p:nvPr/>
        </p:nvSpPr>
        <p:spPr>
          <a:xfrm>
            <a:off x="4198807" y="4202452"/>
            <a:ext cx="497252"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17D0BA9D-020E-49ED-993F-6E92F62C96C1}"/>
              </a:ext>
            </a:extLst>
          </p:cNvPr>
          <p:cNvSpPr txBox="1"/>
          <p:nvPr/>
        </p:nvSpPr>
        <p:spPr>
          <a:xfrm>
            <a:off x="8070720" y="4202452"/>
            <a:ext cx="593432"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40" name="椭圆 39">
            <a:extLst>
              <a:ext uri="{FF2B5EF4-FFF2-40B4-BE49-F238E27FC236}">
                <a16:creationId xmlns:a16="http://schemas.microsoft.com/office/drawing/2014/main" id="{3BE6F33F-8111-4EF1-9C2B-CC3322BC22A1}"/>
              </a:ext>
            </a:extLst>
          </p:cNvPr>
          <p:cNvSpPr/>
          <p:nvPr/>
        </p:nvSpPr>
        <p:spPr>
          <a:xfrm>
            <a:off x="4116361" y="2273990"/>
            <a:ext cx="3871912" cy="387191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C5AD5791-B05C-46DB-AF1E-38AA6B30D7F4}"/>
              </a:ext>
            </a:extLst>
          </p:cNvPr>
          <p:cNvSpPr txBox="1"/>
          <p:nvPr/>
        </p:nvSpPr>
        <p:spPr>
          <a:xfrm>
            <a:off x="1615441" y="817372"/>
            <a:ext cx="6953057"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(b) Continuous dynamic phase offset</a:t>
            </a:r>
            <a:endParaRPr lang="zh-CN" altLang="en-US" sz="3000" dirty="0">
              <a:latin typeface="微软雅黑" panose="020B0503020204020204" pitchFamily="34" charset="-122"/>
              <a:ea typeface="微软雅黑" panose="020B0503020204020204" pitchFamily="34" charset="-122"/>
            </a:endParaRPr>
          </a:p>
        </p:txBody>
      </p:sp>
      <p:pic>
        <p:nvPicPr>
          <p:cNvPr id="42" name="图片 41">
            <a:extLst>
              <a:ext uri="{FF2B5EF4-FFF2-40B4-BE49-F238E27FC236}">
                <a16:creationId xmlns:a16="http://schemas.microsoft.com/office/drawing/2014/main" id="{1FF9089E-8465-4C5F-AAF1-30E6CD803D30}"/>
              </a:ext>
            </a:extLst>
          </p:cNvPr>
          <p:cNvPicPr>
            <a:picLocks noChangeAspect="1"/>
          </p:cNvPicPr>
          <p:nvPr/>
        </p:nvPicPr>
        <p:blipFill>
          <a:blip r:embed="rId3"/>
          <a:stretch>
            <a:fillRect/>
          </a:stretch>
        </p:blipFill>
        <p:spPr>
          <a:xfrm>
            <a:off x="8524691" y="1768579"/>
            <a:ext cx="1686487" cy="1721992"/>
          </a:xfrm>
          <a:prstGeom prst="rect">
            <a:avLst/>
          </a:prstGeom>
        </p:spPr>
      </p:pic>
    </p:spTree>
    <p:extLst>
      <p:ext uri="{BB962C8B-B14F-4D97-AF65-F5344CB8AC3E}">
        <p14:creationId xmlns:p14="http://schemas.microsoft.com/office/powerpoint/2010/main" val="123316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1000" fill="hold"/>
                                        <p:tgtEl>
                                          <p:spTgt spid="35"/>
                                        </p:tgtEl>
                                        <p:attrNameLst>
                                          <p:attrName>r</p:attrName>
                                        </p:attrNameLst>
                                      </p:cBhvr>
                                    </p:animRot>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16</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16</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BCCDA436-3271-42CD-B282-08421A9BC99A}"/>
              </a:ext>
            </a:extLst>
          </p:cNvPr>
          <p:cNvSpPr txBox="1"/>
          <p:nvPr/>
        </p:nvSpPr>
        <p:spPr>
          <a:xfrm>
            <a:off x="1615440" y="804672"/>
            <a:ext cx="8386142"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(b) Continuous dynamic phase offset - cause</a:t>
            </a:r>
            <a:endParaRPr lang="zh-CN" altLang="en-US" sz="3000" dirty="0">
              <a:latin typeface="微软雅黑" panose="020B0503020204020204" pitchFamily="34" charset="-122"/>
              <a:ea typeface="微软雅黑" panose="020B0503020204020204" pitchFamily="34" charset="-122"/>
            </a:endParaRPr>
          </a:p>
        </p:txBody>
      </p:sp>
      <p:pic>
        <p:nvPicPr>
          <p:cNvPr id="59" name="图片 58">
            <a:extLst>
              <a:ext uri="{FF2B5EF4-FFF2-40B4-BE49-F238E27FC236}">
                <a16:creationId xmlns:a16="http://schemas.microsoft.com/office/drawing/2014/main" id="{EE35398C-05AB-48B0-9B6B-647FA54A52A4}"/>
              </a:ext>
            </a:extLst>
          </p:cNvPr>
          <p:cNvPicPr>
            <a:picLocks noChangeAspect="1"/>
          </p:cNvPicPr>
          <p:nvPr/>
        </p:nvPicPr>
        <p:blipFill>
          <a:blip r:embed="rId3"/>
          <a:stretch>
            <a:fillRect/>
          </a:stretch>
        </p:blipFill>
        <p:spPr>
          <a:xfrm>
            <a:off x="2807169" y="2541426"/>
            <a:ext cx="2279982" cy="1724233"/>
          </a:xfrm>
          <a:prstGeom prst="rect">
            <a:avLst/>
          </a:prstGeom>
        </p:spPr>
      </p:pic>
      <p:pic>
        <p:nvPicPr>
          <p:cNvPr id="60" name="图片 59">
            <a:extLst>
              <a:ext uri="{FF2B5EF4-FFF2-40B4-BE49-F238E27FC236}">
                <a16:creationId xmlns:a16="http://schemas.microsoft.com/office/drawing/2014/main" id="{E4745729-A624-44B4-B0F0-FE456E9E44C7}"/>
              </a:ext>
            </a:extLst>
          </p:cNvPr>
          <p:cNvPicPr>
            <a:picLocks noChangeAspect="1"/>
          </p:cNvPicPr>
          <p:nvPr/>
        </p:nvPicPr>
        <p:blipFill>
          <a:blip r:embed="rId4"/>
          <a:stretch>
            <a:fillRect/>
          </a:stretch>
        </p:blipFill>
        <p:spPr>
          <a:xfrm>
            <a:off x="1896373" y="2430235"/>
            <a:ext cx="8492682" cy="2830534"/>
          </a:xfrm>
          <a:prstGeom prst="rect">
            <a:avLst/>
          </a:prstGeom>
        </p:spPr>
      </p:pic>
      <p:cxnSp>
        <p:nvCxnSpPr>
          <p:cNvPr id="61" name="直接箭头连接符 60">
            <a:extLst>
              <a:ext uri="{FF2B5EF4-FFF2-40B4-BE49-F238E27FC236}">
                <a16:creationId xmlns:a16="http://schemas.microsoft.com/office/drawing/2014/main" id="{C3D378AF-B597-45FC-A242-13CBC67F89AE}"/>
              </a:ext>
            </a:extLst>
          </p:cNvPr>
          <p:cNvCxnSpPr/>
          <p:nvPr/>
        </p:nvCxnSpPr>
        <p:spPr>
          <a:xfrm flipV="1">
            <a:off x="3581400" y="3037782"/>
            <a:ext cx="2255520" cy="1278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4C69E29C-2950-4BE2-A393-FB46626A1759}"/>
              </a:ext>
            </a:extLst>
          </p:cNvPr>
          <p:cNvCxnSpPr/>
          <p:nvPr/>
        </p:nvCxnSpPr>
        <p:spPr>
          <a:xfrm flipV="1">
            <a:off x="3581400" y="2580582"/>
            <a:ext cx="2255520" cy="17353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3CD760B7-97BA-4F09-AAED-46712B09FF32}"/>
              </a:ext>
            </a:extLst>
          </p:cNvPr>
          <p:cNvCxnSpPr/>
          <p:nvPr/>
        </p:nvCxnSpPr>
        <p:spPr>
          <a:xfrm flipV="1">
            <a:off x="3581400" y="3731203"/>
            <a:ext cx="2279982" cy="573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4" name="图片 63">
            <a:extLst>
              <a:ext uri="{FF2B5EF4-FFF2-40B4-BE49-F238E27FC236}">
                <a16:creationId xmlns:a16="http://schemas.microsoft.com/office/drawing/2014/main" id="{92E6389F-F19A-45C8-ABE3-642B93D88765}"/>
              </a:ext>
            </a:extLst>
          </p:cNvPr>
          <p:cNvPicPr>
            <a:picLocks noChangeAspect="1"/>
          </p:cNvPicPr>
          <p:nvPr/>
        </p:nvPicPr>
        <p:blipFill>
          <a:blip r:embed="rId5"/>
          <a:stretch>
            <a:fillRect/>
          </a:stretch>
        </p:blipFill>
        <p:spPr>
          <a:xfrm>
            <a:off x="3539155" y="4244721"/>
            <a:ext cx="5207119" cy="936867"/>
          </a:xfrm>
          <a:prstGeom prst="rect">
            <a:avLst/>
          </a:prstGeom>
        </p:spPr>
      </p:pic>
      <p:cxnSp>
        <p:nvCxnSpPr>
          <p:cNvPr id="65" name="直接箭头连接符 64">
            <a:extLst>
              <a:ext uri="{FF2B5EF4-FFF2-40B4-BE49-F238E27FC236}">
                <a16:creationId xmlns:a16="http://schemas.microsoft.com/office/drawing/2014/main" id="{5ED1665D-932A-44B5-B032-7F8E5E9D322A}"/>
              </a:ext>
            </a:extLst>
          </p:cNvPr>
          <p:cNvCxnSpPr/>
          <p:nvPr/>
        </p:nvCxnSpPr>
        <p:spPr>
          <a:xfrm>
            <a:off x="5836920" y="2580583"/>
            <a:ext cx="2900180" cy="172423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674BA62A-2029-44E1-A90B-A3396A1D6B20}"/>
              </a:ext>
            </a:extLst>
          </p:cNvPr>
          <p:cNvCxnSpPr/>
          <p:nvPr/>
        </p:nvCxnSpPr>
        <p:spPr>
          <a:xfrm>
            <a:off x="5825797" y="3037783"/>
            <a:ext cx="2898229" cy="126703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7A9B8776-E87C-4492-9A3F-EAF9F7C91A64}"/>
              </a:ext>
            </a:extLst>
          </p:cNvPr>
          <p:cNvCxnSpPr/>
          <p:nvPr/>
        </p:nvCxnSpPr>
        <p:spPr>
          <a:xfrm>
            <a:off x="5879167" y="3731203"/>
            <a:ext cx="2844859" cy="57361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8" name="组合 67">
            <a:extLst>
              <a:ext uri="{FF2B5EF4-FFF2-40B4-BE49-F238E27FC236}">
                <a16:creationId xmlns:a16="http://schemas.microsoft.com/office/drawing/2014/main" id="{CAF84CEF-FB33-4C53-99FD-0948256561AA}"/>
              </a:ext>
            </a:extLst>
          </p:cNvPr>
          <p:cNvGrpSpPr/>
          <p:nvPr/>
        </p:nvGrpSpPr>
        <p:grpSpPr>
          <a:xfrm>
            <a:off x="5689439" y="5220800"/>
            <a:ext cx="813125" cy="813125"/>
            <a:chOff x="4165438" y="5421517"/>
            <a:chExt cx="813125" cy="813125"/>
          </a:xfrm>
        </p:grpSpPr>
        <p:sp>
          <p:nvSpPr>
            <p:cNvPr id="69" name="椭圆 68">
              <a:extLst>
                <a:ext uri="{FF2B5EF4-FFF2-40B4-BE49-F238E27FC236}">
                  <a16:creationId xmlns:a16="http://schemas.microsoft.com/office/drawing/2014/main" id="{2432C288-6EF3-432B-A117-606982D920D2}"/>
                </a:ext>
              </a:extLst>
            </p:cNvPr>
            <p:cNvSpPr/>
            <p:nvPr/>
          </p:nvSpPr>
          <p:spPr>
            <a:xfrm>
              <a:off x="4165438" y="5421517"/>
              <a:ext cx="813125" cy="81312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椭圆 69">
              <a:extLst>
                <a:ext uri="{FF2B5EF4-FFF2-40B4-BE49-F238E27FC236}">
                  <a16:creationId xmlns:a16="http://schemas.microsoft.com/office/drawing/2014/main" id="{C39A05C8-25DA-4919-93CF-75060A038EF1}"/>
                </a:ext>
              </a:extLst>
            </p:cNvPr>
            <p:cNvSpPr/>
            <p:nvPr/>
          </p:nvSpPr>
          <p:spPr>
            <a:xfrm>
              <a:off x="4518025" y="5775768"/>
              <a:ext cx="107950" cy="1046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直接连接符 70">
              <a:extLst>
                <a:ext uri="{FF2B5EF4-FFF2-40B4-BE49-F238E27FC236}">
                  <a16:creationId xmlns:a16="http://schemas.microsoft.com/office/drawing/2014/main" id="{70E6F096-E746-4EA1-A241-2CF8BE8E592C}"/>
                </a:ext>
              </a:extLst>
            </p:cNvPr>
            <p:cNvCxnSpPr>
              <a:cxnSpLocks/>
              <a:stCxn id="70" idx="5"/>
            </p:cNvCxnSpPr>
            <p:nvPr/>
          </p:nvCxnSpPr>
          <p:spPr>
            <a:xfrm>
              <a:off x="4610166" y="5865069"/>
              <a:ext cx="109472" cy="14520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321B1D52-BFC3-49AD-A644-04B60CF82D1C}"/>
                </a:ext>
              </a:extLst>
            </p:cNvPr>
            <p:cNvCxnSpPr>
              <a:cxnSpLocks/>
              <a:stCxn id="70" idx="0"/>
            </p:cNvCxnSpPr>
            <p:nvPr/>
          </p:nvCxnSpPr>
          <p:spPr>
            <a:xfrm flipV="1">
              <a:off x="4572000" y="5484019"/>
              <a:ext cx="0" cy="291749"/>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3" name="组合 72">
            <a:extLst>
              <a:ext uri="{FF2B5EF4-FFF2-40B4-BE49-F238E27FC236}">
                <a16:creationId xmlns:a16="http://schemas.microsoft.com/office/drawing/2014/main" id="{6159281C-04F7-4644-A519-3123C8823280}"/>
              </a:ext>
            </a:extLst>
          </p:cNvPr>
          <p:cNvGrpSpPr/>
          <p:nvPr/>
        </p:nvGrpSpPr>
        <p:grpSpPr>
          <a:xfrm>
            <a:off x="3891161" y="2404407"/>
            <a:ext cx="813125" cy="813125"/>
            <a:chOff x="4165438" y="5421517"/>
            <a:chExt cx="813125" cy="813125"/>
          </a:xfrm>
        </p:grpSpPr>
        <p:sp>
          <p:nvSpPr>
            <p:cNvPr id="74" name="椭圆 73">
              <a:extLst>
                <a:ext uri="{FF2B5EF4-FFF2-40B4-BE49-F238E27FC236}">
                  <a16:creationId xmlns:a16="http://schemas.microsoft.com/office/drawing/2014/main" id="{B262F4E4-53B3-4E0E-BBFD-A2D6A6C164E9}"/>
                </a:ext>
              </a:extLst>
            </p:cNvPr>
            <p:cNvSpPr/>
            <p:nvPr/>
          </p:nvSpPr>
          <p:spPr>
            <a:xfrm>
              <a:off x="4165438" y="5421517"/>
              <a:ext cx="813125" cy="81312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椭圆 74">
              <a:extLst>
                <a:ext uri="{FF2B5EF4-FFF2-40B4-BE49-F238E27FC236}">
                  <a16:creationId xmlns:a16="http://schemas.microsoft.com/office/drawing/2014/main" id="{B2EDD980-FB77-4D69-A214-C648CA8513CB}"/>
                </a:ext>
              </a:extLst>
            </p:cNvPr>
            <p:cNvSpPr/>
            <p:nvPr/>
          </p:nvSpPr>
          <p:spPr>
            <a:xfrm>
              <a:off x="4518025" y="5775768"/>
              <a:ext cx="107950" cy="1046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直接连接符 75">
              <a:extLst>
                <a:ext uri="{FF2B5EF4-FFF2-40B4-BE49-F238E27FC236}">
                  <a16:creationId xmlns:a16="http://schemas.microsoft.com/office/drawing/2014/main" id="{26A9CA87-B647-4078-9ADE-8EC3DDBF41A4}"/>
                </a:ext>
              </a:extLst>
            </p:cNvPr>
            <p:cNvCxnSpPr>
              <a:cxnSpLocks/>
              <a:stCxn id="75" idx="5"/>
            </p:cNvCxnSpPr>
            <p:nvPr/>
          </p:nvCxnSpPr>
          <p:spPr>
            <a:xfrm>
              <a:off x="4610166" y="5865069"/>
              <a:ext cx="109472" cy="14520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4E47C408-36C6-49DF-B06A-319D7A443C9E}"/>
                </a:ext>
              </a:extLst>
            </p:cNvPr>
            <p:cNvCxnSpPr>
              <a:cxnSpLocks/>
              <a:stCxn id="75" idx="0"/>
            </p:cNvCxnSpPr>
            <p:nvPr/>
          </p:nvCxnSpPr>
          <p:spPr>
            <a:xfrm flipV="1">
              <a:off x="4572000" y="5484019"/>
              <a:ext cx="0" cy="291749"/>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78" name="直接连接符 77">
            <a:extLst>
              <a:ext uri="{FF2B5EF4-FFF2-40B4-BE49-F238E27FC236}">
                <a16:creationId xmlns:a16="http://schemas.microsoft.com/office/drawing/2014/main" id="{07EBC2F8-FCD5-4C0A-B536-B3DCC921EF99}"/>
              </a:ext>
            </a:extLst>
          </p:cNvPr>
          <p:cNvCxnSpPr>
            <a:cxnSpLocks/>
          </p:cNvCxnSpPr>
          <p:nvPr/>
        </p:nvCxnSpPr>
        <p:spPr>
          <a:xfrm>
            <a:off x="3859082" y="2372328"/>
            <a:ext cx="877280" cy="877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F94BFC55-797D-41D1-982D-5D80CA7D7889}"/>
              </a:ext>
            </a:extLst>
          </p:cNvPr>
          <p:cNvCxnSpPr>
            <a:cxnSpLocks/>
          </p:cNvCxnSpPr>
          <p:nvPr/>
        </p:nvCxnSpPr>
        <p:spPr>
          <a:xfrm rot="16200000">
            <a:off x="3859082" y="2372329"/>
            <a:ext cx="877280" cy="877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组合 79">
            <a:extLst>
              <a:ext uri="{FF2B5EF4-FFF2-40B4-BE49-F238E27FC236}">
                <a16:creationId xmlns:a16="http://schemas.microsoft.com/office/drawing/2014/main" id="{3BF8ABA5-D646-420A-A382-1651A536B2F4}"/>
              </a:ext>
            </a:extLst>
          </p:cNvPr>
          <p:cNvGrpSpPr/>
          <p:nvPr/>
        </p:nvGrpSpPr>
        <p:grpSpPr>
          <a:xfrm>
            <a:off x="7262393" y="2404407"/>
            <a:ext cx="813125" cy="813125"/>
            <a:chOff x="4165438" y="5421517"/>
            <a:chExt cx="813125" cy="813125"/>
          </a:xfrm>
        </p:grpSpPr>
        <p:sp>
          <p:nvSpPr>
            <p:cNvPr id="81" name="椭圆 80">
              <a:extLst>
                <a:ext uri="{FF2B5EF4-FFF2-40B4-BE49-F238E27FC236}">
                  <a16:creationId xmlns:a16="http://schemas.microsoft.com/office/drawing/2014/main" id="{7B48B9B5-D923-40A8-BB23-CBBD3B19708D}"/>
                </a:ext>
              </a:extLst>
            </p:cNvPr>
            <p:cNvSpPr/>
            <p:nvPr/>
          </p:nvSpPr>
          <p:spPr>
            <a:xfrm>
              <a:off x="4165438" y="5421517"/>
              <a:ext cx="813125" cy="81312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椭圆 81">
              <a:extLst>
                <a:ext uri="{FF2B5EF4-FFF2-40B4-BE49-F238E27FC236}">
                  <a16:creationId xmlns:a16="http://schemas.microsoft.com/office/drawing/2014/main" id="{07981327-3AFB-4F12-A539-E63E55B48E6F}"/>
                </a:ext>
              </a:extLst>
            </p:cNvPr>
            <p:cNvSpPr/>
            <p:nvPr/>
          </p:nvSpPr>
          <p:spPr>
            <a:xfrm>
              <a:off x="4518025" y="5775768"/>
              <a:ext cx="107950" cy="1046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直接连接符 82">
              <a:extLst>
                <a:ext uri="{FF2B5EF4-FFF2-40B4-BE49-F238E27FC236}">
                  <a16:creationId xmlns:a16="http://schemas.microsoft.com/office/drawing/2014/main" id="{DEA68ECD-5AF7-496F-8527-1416412AD1AF}"/>
                </a:ext>
              </a:extLst>
            </p:cNvPr>
            <p:cNvCxnSpPr>
              <a:cxnSpLocks/>
              <a:stCxn id="82" idx="5"/>
            </p:cNvCxnSpPr>
            <p:nvPr/>
          </p:nvCxnSpPr>
          <p:spPr>
            <a:xfrm>
              <a:off x="4610166" y="5865069"/>
              <a:ext cx="109472" cy="14520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F9208C05-DF11-4FF2-8F9B-A0C36219CA8C}"/>
                </a:ext>
              </a:extLst>
            </p:cNvPr>
            <p:cNvCxnSpPr>
              <a:cxnSpLocks/>
              <a:stCxn id="82" idx="0"/>
            </p:cNvCxnSpPr>
            <p:nvPr/>
          </p:nvCxnSpPr>
          <p:spPr>
            <a:xfrm flipV="1">
              <a:off x="4572000" y="5484019"/>
              <a:ext cx="0" cy="291749"/>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85" name="直接连接符 84">
            <a:extLst>
              <a:ext uri="{FF2B5EF4-FFF2-40B4-BE49-F238E27FC236}">
                <a16:creationId xmlns:a16="http://schemas.microsoft.com/office/drawing/2014/main" id="{EA22E318-A367-4184-B694-54FE27F7EA48}"/>
              </a:ext>
            </a:extLst>
          </p:cNvPr>
          <p:cNvCxnSpPr>
            <a:cxnSpLocks/>
          </p:cNvCxnSpPr>
          <p:nvPr/>
        </p:nvCxnSpPr>
        <p:spPr>
          <a:xfrm>
            <a:off x="7230314" y="2372328"/>
            <a:ext cx="877280" cy="877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A9EDB282-B189-4EA6-90B1-2C256286F6EB}"/>
              </a:ext>
            </a:extLst>
          </p:cNvPr>
          <p:cNvCxnSpPr>
            <a:cxnSpLocks/>
          </p:cNvCxnSpPr>
          <p:nvPr/>
        </p:nvCxnSpPr>
        <p:spPr>
          <a:xfrm rot="16200000">
            <a:off x="7230314" y="2372329"/>
            <a:ext cx="877280" cy="87728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7" name="矩形 86">
            <a:extLst>
              <a:ext uri="{FF2B5EF4-FFF2-40B4-BE49-F238E27FC236}">
                <a16:creationId xmlns:a16="http://schemas.microsoft.com/office/drawing/2014/main" id="{54A664BE-A137-4D8E-85B4-F878FC4D3013}"/>
              </a:ext>
            </a:extLst>
          </p:cNvPr>
          <p:cNvSpPr/>
          <p:nvPr/>
        </p:nvSpPr>
        <p:spPr>
          <a:xfrm>
            <a:off x="2822265" y="1580048"/>
            <a:ext cx="6439520" cy="461665"/>
          </a:xfrm>
          <a:prstGeom prst="rect">
            <a:avLst/>
          </a:prstGeom>
        </p:spPr>
        <p:txBody>
          <a:bodyPr wrap="none">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No residual frequency offset calibration </a:t>
            </a:r>
            <a:endParaRPr lang="en-US" sz="24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555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childTnLst>
                                </p:cTn>
                              </p:par>
                              <p:par>
                                <p:cTn id="17" presetID="10"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0" presetClass="entr" presetSubtype="0" fill="hold"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17</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17</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BCCDA436-3271-42CD-B282-08421A9BC99A}"/>
              </a:ext>
            </a:extLst>
          </p:cNvPr>
          <p:cNvSpPr txBox="1"/>
          <p:nvPr/>
        </p:nvSpPr>
        <p:spPr>
          <a:xfrm>
            <a:off x="1615440" y="804672"/>
            <a:ext cx="8838189"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(b) Continuous dynamic phase offset - solution</a:t>
            </a:r>
            <a:endParaRPr lang="zh-CN" altLang="en-US" sz="3000" dirty="0">
              <a:latin typeface="微软雅黑" panose="020B0503020204020204" pitchFamily="34" charset="-122"/>
              <a:ea typeface="微软雅黑" panose="020B0503020204020204" pitchFamily="34" charset="-122"/>
            </a:endParaRPr>
          </a:p>
        </p:txBody>
      </p:sp>
      <p:pic>
        <p:nvPicPr>
          <p:cNvPr id="38" name="图片 37">
            <a:extLst>
              <a:ext uri="{FF2B5EF4-FFF2-40B4-BE49-F238E27FC236}">
                <a16:creationId xmlns:a16="http://schemas.microsoft.com/office/drawing/2014/main" id="{99C911DC-4904-4135-B034-9A36040C113D}"/>
              </a:ext>
            </a:extLst>
          </p:cNvPr>
          <p:cNvPicPr>
            <a:picLocks noChangeAspect="1"/>
          </p:cNvPicPr>
          <p:nvPr/>
        </p:nvPicPr>
        <p:blipFill>
          <a:blip r:embed="rId3"/>
          <a:stretch>
            <a:fillRect/>
          </a:stretch>
        </p:blipFill>
        <p:spPr>
          <a:xfrm>
            <a:off x="634210" y="1901690"/>
            <a:ext cx="10782300" cy="3457575"/>
          </a:xfrm>
          <a:prstGeom prst="rect">
            <a:avLst/>
          </a:prstGeom>
        </p:spPr>
      </p:pic>
      <p:sp>
        <p:nvSpPr>
          <p:cNvPr id="39" name="矩形 38">
            <a:extLst>
              <a:ext uri="{FF2B5EF4-FFF2-40B4-BE49-F238E27FC236}">
                <a16:creationId xmlns:a16="http://schemas.microsoft.com/office/drawing/2014/main" id="{3F4A9BA2-25B2-42DC-AA67-343CAC98B9D1}"/>
              </a:ext>
            </a:extLst>
          </p:cNvPr>
          <p:cNvSpPr/>
          <p:nvPr/>
        </p:nvSpPr>
        <p:spPr>
          <a:xfrm>
            <a:off x="1018602" y="5707163"/>
            <a:ext cx="10147330" cy="461665"/>
          </a:xfrm>
          <a:prstGeom prst="rect">
            <a:avLst/>
          </a:prstGeom>
        </p:spPr>
        <p:txBody>
          <a:bodyPr wrap="none">
            <a:spAutoFit/>
          </a:bodyPr>
          <a:lstStyle/>
          <a:p>
            <a:pPr algn="ctr"/>
            <a:r>
              <a:rPr lang="en-US" altLang="zh-CN" sz="2400" b="1" dirty="0">
                <a:solidFill>
                  <a:srgbClr val="C00000"/>
                </a:solidFill>
                <a:latin typeface="等线" panose="02010600030101010101" pitchFamily="2" charset="-122"/>
                <a:ea typeface="等线" panose="02010600030101010101" pitchFamily="2" charset="-122"/>
              </a:rPr>
              <a:t>Experiments, frame length = 500 symbols, balance BER and throughput</a:t>
            </a:r>
            <a:endParaRPr lang="en-US" sz="2400" b="1" dirty="0">
              <a:solidFill>
                <a:srgbClr val="C00000"/>
              </a:solidFill>
              <a:latin typeface="等线" panose="02010600030101010101" pitchFamily="2" charset="-122"/>
              <a:ea typeface="等线" panose="02010600030101010101" pitchFamily="2" charset="-122"/>
            </a:endParaRPr>
          </a:p>
        </p:txBody>
      </p:sp>
      <p:sp>
        <p:nvSpPr>
          <p:cNvPr id="40" name="下箭头 9">
            <a:extLst>
              <a:ext uri="{FF2B5EF4-FFF2-40B4-BE49-F238E27FC236}">
                <a16:creationId xmlns:a16="http://schemas.microsoft.com/office/drawing/2014/main" id="{7FA4EE48-846C-49B8-8CDD-975CFC9E8C3D}"/>
              </a:ext>
            </a:extLst>
          </p:cNvPr>
          <p:cNvSpPr/>
          <p:nvPr/>
        </p:nvSpPr>
        <p:spPr>
          <a:xfrm>
            <a:off x="2483956" y="3828080"/>
            <a:ext cx="383232" cy="32933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下箭头 33">
            <a:extLst>
              <a:ext uri="{FF2B5EF4-FFF2-40B4-BE49-F238E27FC236}">
                <a16:creationId xmlns:a16="http://schemas.microsoft.com/office/drawing/2014/main" id="{46F8B95D-1A10-430E-890B-7CF807FFBF12}"/>
              </a:ext>
            </a:extLst>
          </p:cNvPr>
          <p:cNvSpPr/>
          <p:nvPr/>
        </p:nvSpPr>
        <p:spPr>
          <a:xfrm>
            <a:off x="7725021" y="2362200"/>
            <a:ext cx="411589" cy="349549"/>
          </a:xfrm>
          <a:prstGeom prst="downArrow">
            <a:avLst>
              <a:gd name="adj1" fmla="val 5000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62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18</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18</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75AE3BC1-CCED-43F3-959D-BBB09361A8D1}"/>
              </a:ext>
            </a:extLst>
          </p:cNvPr>
          <p:cNvSpPr txBox="1"/>
          <p:nvPr/>
        </p:nvSpPr>
        <p:spPr>
          <a:xfrm>
            <a:off x="1615441" y="804672"/>
            <a:ext cx="6263125"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(c) Discrete dynamic phase offset</a:t>
            </a:r>
            <a:endParaRPr lang="zh-CN" altLang="en-US" sz="3000" dirty="0">
              <a:latin typeface="微软雅黑" panose="020B0503020204020204" pitchFamily="34" charset="-122"/>
              <a:ea typeface="微软雅黑" panose="020B0503020204020204" pitchFamily="34" charset="-122"/>
            </a:endParaRPr>
          </a:p>
        </p:txBody>
      </p:sp>
      <p:cxnSp>
        <p:nvCxnSpPr>
          <p:cNvPr id="44" name="直接箭头连接符 43">
            <a:extLst>
              <a:ext uri="{FF2B5EF4-FFF2-40B4-BE49-F238E27FC236}">
                <a16:creationId xmlns:a16="http://schemas.microsoft.com/office/drawing/2014/main" id="{CA1F9138-1799-4516-A68A-A9563DDDDFC0}"/>
              </a:ext>
            </a:extLst>
          </p:cNvPr>
          <p:cNvCxnSpPr/>
          <p:nvPr/>
        </p:nvCxnSpPr>
        <p:spPr>
          <a:xfrm>
            <a:off x="3458543" y="4197246"/>
            <a:ext cx="52165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C0F035EE-B869-4671-AF57-573CF9FD1126}"/>
              </a:ext>
            </a:extLst>
          </p:cNvPr>
          <p:cNvCxnSpPr/>
          <p:nvPr/>
        </p:nvCxnSpPr>
        <p:spPr>
          <a:xfrm flipV="1">
            <a:off x="6052317" y="1903751"/>
            <a:ext cx="0" cy="45869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6" name="组合 45">
            <a:extLst>
              <a:ext uri="{FF2B5EF4-FFF2-40B4-BE49-F238E27FC236}">
                <a16:creationId xmlns:a16="http://schemas.microsoft.com/office/drawing/2014/main" id="{9830A8F6-56B7-46E4-B187-DAD6D9F03C49}"/>
              </a:ext>
            </a:extLst>
          </p:cNvPr>
          <p:cNvGrpSpPr/>
          <p:nvPr/>
        </p:nvGrpSpPr>
        <p:grpSpPr>
          <a:xfrm>
            <a:off x="4033916" y="4118639"/>
            <a:ext cx="4036805" cy="164892"/>
            <a:chOff x="2509915" y="4129790"/>
            <a:chExt cx="4036805" cy="164892"/>
          </a:xfrm>
          <a:solidFill>
            <a:srgbClr val="C00000"/>
          </a:solidFill>
        </p:grpSpPr>
        <p:sp>
          <p:nvSpPr>
            <p:cNvPr id="47" name="椭圆 46">
              <a:extLst>
                <a:ext uri="{FF2B5EF4-FFF2-40B4-BE49-F238E27FC236}">
                  <a16:creationId xmlns:a16="http://schemas.microsoft.com/office/drawing/2014/main" id="{C2F29DB6-F3C3-4305-838D-746C9BE22724}"/>
                </a:ext>
              </a:extLst>
            </p:cNvPr>
            <p:cNvSpPr/>
            <p:nvPr/>
          </p:nvSpPr>
          <p:spPr>
            <a:xfrm>
              <a:off x="6381828" y="4129790"/>
              <a:ext cx="164892" cy="164892"/>
            </a:xfrm>
            <a:prstGeom prst="ellipse">
              <a:avLst/>
            </a:prstGeom>
            <a:gr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8" name="椭圆 47">
              <a:extLst>
                <a:ext uri="{FF2B5EF4-FFF2-40B4-BE49-F238E27FC236}">
                  <a16:creationId xmlns:a16="http://schemas.microsoft.com/office/drawing/2014/main" id="{6B7B6849-B329-44B6-A5A3-F8A661DE3FA7}"/>
                </a:ext>
              </a:extLst>
            </p:cNvPr>
            <p:cNvSpPr/>
            <p:nvPr/>
          </p:nvSpPr>
          <p:spPr>
            <a:xfrm>
              <a:off x="2509915" y="4129790"/>
              <a:ext cx="164892" cy="164892"/>
            </a:xfrm>
            <a:prstGeom prst="ellipse">
              <a:avLst/>
            </a:prstGeom>
            <a:gr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49" name="组合 48">
            <a:extLst>
              <a:ext uri="{FF2B5EF4-FFF2-40B4-BE49-F238E27FC236}">
                <a16:creationId xmlns:a16="http://schemas.microsoft.com/office/drawing/2014/main" id="{B461E6FB-287A-4446-9D42-84055D5709EB}"/>
              </a:ext>
            </a:extLst>
          </p:cNvPr>
          <p:cNvGrpSpPr/>
          <p:nvPr/>
        </p:nvGrpSpPr>
        <p:grpSpPr>
          <a:xfrm rot="7217911">
            <a:off x="4298594" y="3124766"/>
            <a:ext cx="3507447" cy="2134116"/>
            <a:chOff x="2774593" y="3124766"/>
            <a:chExt cx="3507447" cy="2134116"/>
          </a:xfrm>
          <a:solidFill>
            <a:srgbClr val="C00000"/>
          </a:solidFill>
        </p:grpSpPr>
        <p:sp>
          <p:nvSpPr>
            <p:cNvPr id="50" name="椭圆 49">
              <a:extLst>
                <a:ext uri="{FF2B5EF4-FFF2-40B4-BE49-F238E27FC236}">
                  <a16:creationId xmlns:a16="http://schemas.microsoft.com/office/drawing/2014/main" id="{32FD2329-653D-4F26-9B30-B8BB6113B659}"/>
                </a:ext>
              </a:extLst>
            </p:cNvPr>
            <p:cNvSpPr/>
            <p:nvPr/>
          </p:nvSpPr>
          <p:spPr>
            <a:xfrm rot="19781232">
              <a:off x="6117148" y="3124766"/>
              <a:ext cx="164892" cy="164892"/>
            </a:xfrm>
            <a:prstGeom prst="ellipse">
              <a:avLst/>
            </a:prstGeom>
            <a:gr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6CCF18B6-D833-4F99-9AD4-4F6883E47676}"/>
                </a:ext>
              </a:extLst>
            </p:cNvPr>
            <p:cNvSpPr/>
            <p:nvPr/>
          </p:nvSpPr>
          <p:spPr>
            <a:xfrm rot="19781232">
              <a:off x="2774593" y="5093990"/>
              <a:ext cx="164892" cy="164892"/>
            </a:xfrm>
            <a:prstGeom prst="ellipse">
              <a:avLst/>
            </a:prstGeom>
            <a:gr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2" name="图片 51">
            <a:extLst>
              <a:ext uri="{FF2B5EF4-FFF2-40B4-BE49-F238E27FC236}">
                <a16:creationId xmlns:a16="http://schemas.microsoft.com/office/drawing/2014/main" id="{7464EF8E-63A0-43D1-84CB-11B263AC4050}"/>
              </a:ext>
            </a:extLst>
          </p:cNvPr>
          <p:cNvPicPr>
            <a:picLocks noChangeAspect="1"/>
          </p:cNvPicPr>
          <p:nvPr/>
        </p:nvPicPr>
        <p:blipFill>
          <a:blip r:embed="rId3"/>
          <a:stretch>
            <a:fillRect/>
          </a:stretch>
        </p:blipFill>
        <p:spPr>
          <a:xfrm>
            <a:off x="8297706" y="1431812"/>
            <a:ext cx="1776717" cy="1758950"/>
          </a:xfrm>
          <a:prstGeom prst="rect">
            <a:avLst/>
          </a:prstGeom>
        </p:spPr>
      </p:pic>
      <p:sp>
        <p:nvSpPr>
          <p:cNvPr id="53" name="文本框 52">
            <a:extLst>
              <a:ext uri="{FF2B5EF4-FFF2-40B4-BE49-F238E27FC236}">
                <a16:creationId xmlns:a16="http://schemas.microsoft.com/office/drawing/2014/main" id="{03814140-A994-499F-9FB3-28A73D08C6D4}"/>
              </a:ext>
            </a:extLst>
          </p:cNvPr>
          <p:cNvSpPr txBox="1"/>
          <p:nvPr/>
        </p:nvSpPr>
        <p:spPr>
          <a:xfrm>
            <a:off x="4198807" y="4189752"/>
            <a:ext cx="497252"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sp>
        <p:nvSpPr>
          <p:cNvPr id="54" name="文本框 53">
            <a:extLst>
              <a:ext uri="{FF2B5EF4-FFF2-40B4-BE49-F238E27FC236}">
                <a16:creationId xmlns:a16="http://schemas.microsoft.com/office/drawing/2014/main" id="{4D2532F7-5A13-4351-81CF-B4BCF0201D38}"/>
              </a:ext>
            </a:extLst>
          </p:cNvPr>
          <p:cNvSpPr txBox="1"/>
          <p:nvPr/>
        </p:nvSpPr>
        <p:spPr>
          <a:xfrm>
            <a:off x="8070720" y="4189752"/>
            <a:ext cx="593432" cy="461665"/>
          </a:xfrm>
          <a:prstGeom prst="rect">
            <a:avLst/>
          </a:prstGeom>
          <a:noFill/>
        </p:spPr>
        <p:txBody>
          <a:bodyPr wrap="none" rtlCol="0">
            <a:spAutoFit/>
          </a:bodyPr>
          <a:lstStyle/>
          <a:p>
            <a:r>
              <a:rPr lang="en-US" altLang="zh-CN" sz="2400" dirty="0">
                <a:latin typeface="微软雅黑" panose="020B0503020204020204" pitchFamily="34" charset="-122"/>
                <a:ea typeface="微软雅黑" panose="020B0503020204020204" pitchFamily="34" charset="-122"/>
              </a:rPr>
              <a:t>+1</a:t>
            </a:r>
            <a:endParaRPr lang="zh-CN" altLang="en-US" sz="2400" dirty="0">
              <a:latin typeface="微软雅黑" panose="020B0503020204020204" pitchFamily="34" charset="-122"/>
              <a:ea typeface="微软雅黑" panose="020B0503020204020204" pitchFamily="34" charset="-122"/>
            </a:endParaRPr>
          </a:p>
        </p:txBody>
      </p:sp>
      <p:grpSp>
        <p:nvGrpSpPr>
          <p:cNvPr id="55" name="组合 54">
            <a:extLst>
              <a:ext uri="{FF2B5EF4-FFF2-40B4-BE49-F238E27FC236}">
                <a16:creationId xmlns:a16="http://schemas.microsoft.com/office/drawing/2014/main" id="{A78603A7-31F9-43D6-BE88-67C23CF54AAA}"/>
              </a:ext>
            </a:extLst>
          </p:cNvPr>
          <p:cNvGrpSpPr/>
          <p:nvPr/>
        </p:nvGrpSpPr>
        <p:grpSpPr>
          <a:xfrm>
            <a:off x="4032474" y="4118003"/>
            <a:ext cx="4036805" cy="164892"/>
            <a:chOff x="2509915" y="4129790"/>
            <a:chExt cx="4036805" cy="164892"/>
          </a:xfrm>
          <a:noFill/>
        </p:grpSpPr>
        <p:sp>
          <p:nvSpPr>
            <p:cNvPr id="56" name="椭圆 55">
              <a:extLst>
                <a:ext uri="{FF2B5EF4-FFF2-40B4-BE49-F238E27FC236}">
                  <a16:creationId xmlns:a16="http://schemas.microsoft.com/office/drawing/2014/main" id="{0FAE064F-341D-416B-B9E5-36E56A489C28}"/>
                </a:ext>
              </a:extLst>
            </p:cNvPr>
            <p:cNvSpPr/>
            <p:nvPr/>
          </p:nvSpPr>
          <p:spPr>
            <a:xfrm>
              <a:off x="6381828" y="4129790"/>
              <a:ext cx="164892" cy="164892"/>
            </a:xfrm>
            <a:prstGeom prst="ellipse">
              <a:avLst/>
            </a:prstGeom>
            <a:grpFill/>
            <a:ln w="28575">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椭圆 56">
              <a:extLst>
                <a:ext uri="{FF2B5EF4-FFF2-40B4-BE49-F238E27FC236}">
                  <a16:creationId xmlns:a16="http://schemas.microsoft.com/office/drawing/2014/main" id="{4367B01B-009B-4E77-AD8E-F336CBD6D163}"/>
                </a:ext>
              </a:extLst>
            </p:cNvPr>
            <p:cNvSpPr/>
            <p:nvPr/>
          </p:nvSpPr>
          <p:spPr>
            <a:xfrm>
              <a:off x="2509915" y="4129790"/>
              <a:ext cx="164892" cy="164892"/>
            </a:xfrm>
            <a:prstGeom prst="ellipse">
              <a:avLst/>
            </a:prstGeom>
            <a:grpFill/>
            <a:ln w="28575">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62913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 presetClass="exit" presetSubtype="0" fill="hold" nodeType="withEffect">
                                  <p:stCondLst>
                                    <p:cond delay="0"/>
                                  </p:stCondLst>
                                  <p:childTnLst>
                                    <p:set>
                                      <p:cBhvr>
                                        <p:cTn id="9" dur="1" fill="hold">
                                          <p:stCondLst>
                                            <p:cond delay="0"/>
                                          </p:stCondLst>
                                        </p:cTn>
                                        <p:tgtEl>
                                          <p:spTgt spid="55"/>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19</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19</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89B87E61-0769-4E63-8809-9D61028E9A34}"/>
              </a:ext>
            </a:extLst>
          </p:cNvPr>
          <p:cNvPicPr>
            <a:picLocks noChangeAspect="1"/>
          </p:cNvPicPr>
          <p:nvPr/>
        </p:nvPicPr>
        <p:blipFill rotWithShape="1">
          <a:blip r:embed="rId3"/>
          <a:srcRect l="5654" r="12044"/>
          <a:stretch/>
        </p:blipFill>
        <p:spPr>
          <a:xfrm>
            <a:off x="1524000" y="2316192"/>
            <a:ext cx="9144001" cy="2225616"/>
          </a:xfrm>
          <a:prstGeom prst="rect">
            <a:avLst/>
          </a:prstGeom>
        </p:spPr>
      </p:pic>
      <p:sp>
        <p:nvSpPr>
          <p:cNvPr id="24" name="文本框 23">
            <a:extLst>
              <a:ext uri="{FF2B5EF4-FFF2-40B4-BE49-F238E27FC236}">
                <a16:creationId xmlns:a16="http://schemas.microsoft.com/office/drawing/2014/main" id="{DB2B2045-E8B7-4814-9AE4-F13D34D6D590}"/>
              </a:ext>
            </a:extLst>
          </p:cNvPr>
          <p:cNvSpPr txBox="1"/>
          <p:nvPr/>
        </p:nvSpPr>
        <p:spPr>
          <a:xfrm>
            <a:off x="1615441" y="804672"/>
            <a:ext cx="7696209"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(c) Discrete dynamic phase offset - cause</a:t>
            </a:r>
            <a:endParaRPr lang="zh-CN" altLang="en-US" sz="3000" dirty="0">
              <a:latin typeface="微软雅黑" panose="020B0503020204020204" pitchFamily="34" charset="-122"/>
              <a:ea typeface="微软雅黑" panose="020B0503020204020204" pitchFamily="34" charset="-122"/>
            </a:endParaRPr>
          </a:p>
        </p:txBody>
      </p:sp>
      <p:cxnSp>
        <p:nvCxnSpPr>
          <p:cNvPr id="25" name="直接连接符 24">
            <a:extLst>
              <a:ext uri="{FF2B5EF4-FFF2-40B4-BE49-F238E27FC236}">
                <a16:creationId xmlns:a16="http://schemas.microsoft.com/office/drawing/2014/main" id="{3AF7EF67-5BC0-4C30-A4F3-1D8A51698BBE}"/>
              </a:ext>
            </a:extLst>
          </p:cNvPr>
          <p:cNvCxnSpPr>
            <a:cxnSpLocks/>
          </p:cNvCxnSpPr>
          <p:nvPr/>
        </p:nvCxnSpPr>
        <p:spPr>
          <a:xfrm>
            <a:off x="3332326" y="4047564"/>
            <a:ext cx="0" cy="15568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10C1E92-7EC8-49B1-87DB-026E009941A1}"/>
              </a:ext>
            </a:extLst>
          </p:cNvPr>
          <p:cNvCxnSpPr>
            <a:cxnSpLocks/>
          </p:cNvCxnSpPr>
          <p:nvPr/>
        </p:nvCxnSpPr>
        <p:spPr>
          <a:xfrm>
            <a:off x="5739734" y="4047564"/>
            <a:ext cx="0" cy="15568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BE67B57C-C7CF-4A35-89DD-710185633358}"/>
              </a:ext>
            </a:extLst>
          </p:cNvPr>
          <p:cNvSpPr txBox="1"/>
          <p:nvPr/>
        </p:nvSpPr>
        <p:spPr>
          <a:xfrm>
            <a:off x="3595298" y="5399085"/>
            <a:ext cx="1797928" cy="369332"/>
          </a:xfrm>
          <a:prstGeom prst="rect">
            <a:avLst/>
          </a:prstGeom>
          <a:noFill/>
        </p:spPr>
        <p:txBody>
          <a:bodyPr wrap="none" rtlCol="0">
            <a:spAutoFit/>
          </a:bodyPr>
          <a:lstStyle/>
          <a:p>
            <a:r>
              <a:rPr lang="en-US" dirty="0">
                <a:solidFill>
                  <a:schemeClr val="accent1"/>
                </a:solidFill>
                <a:latin typeface="微软雅黑" panose="020B0503020204020204" pitchFamily="34" charset="-122"/>
                <a:ea typeface="微软雅黑" panose="020B0503020204020204" pitchFamily="34" charset="-122"/>
              </a:rPr>
              <a:t>Symbol period</a:t>
            </a:r>
          </a:p>
        </p:txBody>
      </p:sp>
      <p:cxnSp>
        <p:nvCxnSpPr>
          <p:cNvPr id="28" name="直接连接符 27">
            <a:extLst>
              <a:ext uri="{FF2B5EF4-FFF2-40B4-BE49-F238E27FC236}">
                <a16:creationId xmlns:a16="http://schemas.microsoft.com/office/drawing/2014/main" id="{14D566F7-74E6-4721-888F-5B1FB1A63988}"/>
              </a:ext>
            </a:extLst>
          </p:cNvPr>
          <p:cNvCxnSpPr>
            <a:cxnSpLocks/>
          </p:cNvCxnSpPr>
          <p:nvPr/>
        </p:nvCxnSpPr>
        <p:spPr>
          <a:xfrm>
            <a:off x="3814698" y="4047564"/>
            <a:ext cx="0" cy="8296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6CE462BA-060D-4E82-A663-B5172C06CA20}"/>
              </a:ext>
            </a:extLst>
          </p:cNvPr>
          <p:cNvSpPr/>
          <p:nvPr/>
        </p:nvSpPr>
        <p:spPr>
          <a:xfrm>
            <a:off x="3439363" y="4880730"/>
            <a:ext cx="2376035" cy="369332"/>
          </a:xfrm>
          <a:prstGeom prst="rect">
            <a:avLst/>
          </a:prstGeom>
        </p:spPr>
        <p:txBody>
          <a:bodyPr wrap="none">
            <a:spAutoFit/>
          </a:bodyPr>
          <a:lstStyle/>
          <a:p>
            <a:r>
              <a:rPr lang="en-US" dirty="0">
                <a:solidFill>
                  <a:schemeClr val="accent1"/>
                </a:solidFill>
                <a:latin typeface="微软雅黑" panose="020B0503020204020204" pitchFamily="34" charset="-122"/>
                <a:ea typeface="微软雅黑" panose="020B0503020204020204" pitchFamily="34" charset="-122"/>
              </a:rPr>
              <a:t>Square wave period</a:t>
            </a:r>
          </a:p>
        </p:txBody>
      </p:sp>
      <p:cxnSp>
        <p:nvCxnSpPr>
          <p:cNvPr id="30" name="直接连接符 29">
            <a:extLst>
              <a:ext uri="{FF2B5EF4-FFF2-40B4-BE49-F238E27FC236}">
                <a16:creationId xmlns:a16="http://schemas.microsoft.com/office/drawing/2014/main" id="{828E70DE-573C-4E75-9FDE-E425BB4A3574}"/>
              </a:ext>
            </a:extLst>
          </p:cNvPr>
          <p:cNvCxnSpPr>
            <a:cxnSpLocks/>
          </p:cNvCxnSpPr>
          <p:nvPr/>
        </p:nvCxnSpPr>
        <p:spPr>
          <a:xfrm>
            <a:off x="3332326" y="5401756"/>
            <a:ext cx="2397882" cy="0"/>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620284F-0A0E-4EF8-8B55-4623BCF2E72F}"/>
              </a:ext>
            </a:extLst>
          </p:cNvPr>
          <p:cNvCxnSpPr>
            <a:cxnSpLocks/>
          </p:cNvCxnSpPr>
          <p:nvPr/>
        </p:nvCxnSpPr>
        <p:spPr>
          <a:xfrm>
            <a:off x="3814698" y="4729036"/>
            <a:ext cx="1915510" cy="0"/>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464A10E1-DC0E-40B6-9261-273965A76673}"/>
              </a:ext>
            </a:extLst>
          </p:cNvPr>
          <p:cNvSpPr/>
          <p:nvPr/>
        </p:nvSpPr>
        <p:spPr>
          <a:xfrm>
            <a:off x="3332327" y="2236786"/>
            <a:ext cx="485681" cy="10950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F814779-B7B8-4278-84EB-F6B80A8DCB14}"/>
              </a:ext>
            </a:extLst>
          </p:cNvPr>
          <p:cNvSpPr/>
          <p:nvPr/>
        </p:nvSpPr>
        <p:spPr>
          <a:xfrm>
            <a:off x="6066670" y="5032643"/>
            <a:ext cx="3511153" cy="461665"/>
          </a:xfrm>
          <a:prstGeom prst="rect">
            <a:avLst/>
          </a:prstGeom>
        </p:spPr>
        <p:txBody>
          <a:bodyPr wrap="none">
            <a:spAutoFit/>
          </a:bodyPr>
          <a:lstStyle/>
          <a:p>
            <a:pPr algn="ctr"/>
            <a:r>
              <a:rPr lang="en-US" altLang="zh-CN" sz="2400" b="1" dirty="0">
                <a:solidFill>
                  <a:srgbClr val="C00000"/>
                </a:solidFill>
                <a:latin typeface="微软雅黑" panose="020B0503020204020204" pitchFamily="34" charset="-122"/>
                <a:ea typeface="微软雅黑" panose="020B0503020204020204" pitchFamily="34" charset="-122"/>
              </a:rPr>
              <a:t>Not integer multiples</a:t>
            </a:r>
            <a:endParaRPr lang="en-US" sz="2400" b="1" dirty="0">
              <a:solidFill>
                <a:srgbClr val="C00000"/>
              </a:solidFill>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a16="http://schemas.microsoft.com/office/drawing/2014/main" id="{A6C0E43B-0E5E-4325-91A1-97BE6837934A}"/>
              </a:ext>
            </a:extLst>
          </p:cNvPr>
          <p:cNvSpPr/>
          <p:nvPr/>
        </p:nvSpPr>
        <p:spPr>
          <a:xfrm>
            <a:off x="5739735" y="2235572"/>
            <a:ext cx="485681" cy="10950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FA57B624-D6B0-4E71-B2B4-4EF336CDEF42}"/>
              </a:ext>
            </a:extLst>
          </p:cNvPr>
          <p:cNvSpPr/>
          <p:nvPr/>
        </p:nvSpPr>
        <p:spPr>
          <a:xfrm>
            <a:off x="8131155" y="2235572"/>
            <a:ext cx="485681" cy="10950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弧形 35">
            <a:extLst>
              <a:ext uri="{FF2B5EF4-FFF2-40B4-BE49-F238E27FC236}">
                <a16:creationId xmlns:a16="http://schemas.microsoft.com/office/drawing/2014/main" id="{86300ABA-2E16-445D-B451-C1165F9569DB}"/>
              </a:ext>
            </a:extLst>
          </p:cNvPr>
          <p:cNvSpPr/>
          <p:nvPr/>
        </p:nvSpPr>
        <p:spPr>
          <a:xfrm>
            <a:off x="5564125" y="5078809"/>
            <a:ext cx="502544" cy="461665"/>
          </a:xfrm>
          <a:prstGeom prst="arc">
            <a:avLst>
              <a:gd name="adj1" fmla="val 16200000"/>
              <a:gd name="adj2" fmla="val 5428699"/>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矩形 36">
            <a:extLst>
              <a:ext uri="{FF2B5EF4-FFF2-40B4-BE49-F238E27FC236}">
                <a16:creationId xmlns:a16="http://schemas.microsoft.com/office/drawing/2014/main" id="{D114B6FB-3CA1-4D92-B41D-E63CE93E4843}"/>
              </a:ext>
            </a:extLst>
          </p:cNvPr>
          <p:cNvSpPr/>
          <p:nvPr/>
        </p:nvSpPr>
        <p:spPr>
          <a:xfrm>
            <a:off x="3926454" y="1909001"/>
            <a:ext cx="1209627"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Symbol 1</a:t>
            </a:r>
          </a:p>
        </p:txBody>
      </p:sp>
      <p:sp>
        <p:nvSpPr>
          <p:cNvPr id="38" name="矩形 37">
            <a:extLst>
              <a:ext uri="{FF2B5EF4-FFF2-40B4-BE49-F238E27FC236}">
                <a16:creationId xmlns:a16="http://schemas.microsoft.com/office/drawing/2014/main" id="{CC078249-4AEE-4FA4-BBCC-8989C5703C61}"/>
              </a:ext>
            </a:extLst>
          </p:cNvPr>
          <p:cNvSpPr/>
          <p:nvPr/>
        </p:nvSpPr>
        <p:spPr>
          <a:xfrm>
            <a:off x="6357420" y="1909001"/>
            <a:ext cx="1209627"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Symbol 2</a:t>
            </a:r>
          </a:p>
        </p:txBody>
      </p:sp>
      <p:sp>
        <p:nvSpPr>
          <p:cNvPr id="39" name="矩形 38">
            <a:extLst>
              <a:ext uri="{FF2B5EF4-FFF2-40B4-BE49-F238E27FC236}">
                <a16:creationId xmlns:a16="http://schemas.microsoft.com/office/drawing/2014/main" id="{4A67FBF6-12B9-41BF-934F-8363AE3FAE63}"/>
              </a:ext>
            </a:extLst>
          </p:cNvPr>
          <p:cNvSpPr/>
          <p:nvPr/>
        </p:nvSpPr>
        <p:spPr>
          <a:xfrm>
            <a:off x="8706836" y="1909001"/>
            <a:ext cx="1209627"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Symbol 3</a:t>
            </a:r>
          </a:p>
        </p:txBody>
      </p:sp>
    </p:spTree>
    <p:extLst>
      <p:ext uri="{BB962C8B-B14F-4D97-AF65-F5344CB8AC3E}">
        <p14:creationId xmlns:p14="http://schemas.microsoft.com/office/powerpoint/2010/main" val="14556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2" grpId="0" animBg="1"/>
      <p:bldP spid="33" grpId="0"/>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FD4061-1593-4705-B94E-E5E6CDF0DF2C}"/>
              </a:ext>
            </a:extLst>
          </p:cNvPr>
          <p:cNvSpPr/>
          <p:nvPr/>
        </p:nvSpPr>
        <p:spPr>
          <a:xfrm>
            <a:off x="0" y="7044"/>
            <a:ext cx="12185345" cy="68509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灯片编号占位符 6"/>
          <p:cNvSpPr>
            <a:spLocks noGrp="1"/>
          </p:cNvSpPr>
          <p:nvPr>
            <p:ph type="sldNum" sz="quarter" idx="11"/>
          </p:nvPr>
        </p:nvSpPr>
        <p:spPr>
          <a:xfrm>
            <a:off x="7010400" y="64579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8B74-CCAC-4C76-9462-B0DEAF17CAF5}" type="slidenum">
              <a:rPr kumimoji="0" lang="en-US" altLang="zh-CN" sz="1200" b="0" i="0" u="none" strike="noStrike" kern="1200" cap="none" spc="0" normalizeH="0" baseline="0" noProof="0" smtClean="0">
                <a:ln>
                  <a:noFill/>
                </a:ln>
                <a:solidFill>
                  <a:srgbClr val="000000">
                    <a:tint val="75000"/>
                  </a:srgbClr>
                </a:solidFill>
                <a:effectLst/>
                <a:uLnTx/>
                <a:uFillTx/>
                <a:latin typeface="黑体" pitchFamily="2" charset="-122"/>
                <a:ea typeface="黑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r>
              <a:rPr kumimoji="0" lang="en-US" altLang="zh-CN" sz="1200" b="0" i="0" u="none" strike="noStrike" kern="1200" cap="none" spc="0" normalizeH="0" baseline="0" noProof="0" dirty="0">
                <a:ln>
                  <a:noFill/>
                </a:ln>
                <a:solidFill>
                  <a:srgbClr val="000000">
                    <a:tint val="75000"/>
                  </a:srgbClr>
                </a:solidFill>
                <a:effectLst/>
                <a:uLnTx/>
                <a:uFillTx/>
                <a:latin typeface="黑体" pitchFamily="2" charset="-122"/>
                <a:ea typeface="黑体" pitchFamily="2" charset="-122"/>
                <a:cs typeface="+mn-cs"/>
              </a:rPr>
              <a:t>/49</a:t>
            </a:r>
          </a:p>
        </p:txBody>
      </p:sp>
      <p:sp>
        <p:nvSpPr>
          <p:cNvPr id="15" name="矩形 14"/>
          <p:cNvSpPr/>
          <p:nvPr/>
        </p:nvSpPr>
        <p:spPr>
          <a:xfrm>
            <a:off x="1" y="17607"/>
            <a:ext cx="12192000" cy="139630"/>
          </a:xfrm>
          <a:prstGeom prst="rect">
            <a:avLst/>
          </a:prstGeom>
          <a:solidFill>
            <a:srgbClr val="57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11425185-3BAA-4EB8-9156-F2A100873B1B}"/>
              </a:ext>
            </a:extLst>
          </p:cNvPr>
          <p:cNvSpPr/>
          <p:nvPr/>
        </p:nvSpPr>
        <p:spPr>
          <a:xfrm>
            <a:off x="0" y="185655"/>
            <a:ext cx="12192000" cy="6983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Rectangle 2"/>
          <p:cNvSpPr txBox="1">
            <a:spLocks noChangeArrowheads="1"/>
          </p:cNvSpPr>
          <p:nvPr/>
        </p:nvSpPr>
        <p:spPr>
          <a:xfrm>
            <a:off x="-228599" y="27149"/>
            <a:ext cx="3276599" cy="101625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Outline</a:t>
            </a:r>
            <a:endParaRPr kumimoji="0" lang="zh-CN" altLang="en-US" sz="3600" b="0"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674CDAF2-F150-43E1-8999-18A045861325}"/>
              </a:ext>
            </a:extLst>
          </p:cNvPr>
          <p:cNvSpPr/>
          <p:nvPr/>
        </p:nvSpPr>
        <p:spPr>
          <a:xfrm>
            <a:off x="1" y="6180790"/>
            <a:ext cx="12185344" cy="677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65F7AF17-DD66-4D13-81D9-453FAA3D1809}"/>
              </a:ext>
            </a:extLst>
          </p:cNvPr>
          <p:cNvSpPr/>
          <p:nvPr/>
        </p:nvSpPr>
        <p:spPr>
          <a:xfrm>
            <a:off x="2743200" y="2338221"/>
            <a:ext cx="304800" cy="304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 name="矩形 19">
            <a:extLst>
              <a:ext uri="{FF2B5EF4-FFF2-40B4-BE49-F238E27FC236}">
                <a16:creationId xmlns:a16="http://schemas.microsoft.com/office/drawing/2014/main" id="{EB394267-028D-494C-A1C4-ED7E210FAC91}"/>
              </a:ext>
            </a:extLst>
          </p:cNvPr>
          <p:cNvSpPr/>
          <p:nvPr/>
        </p:nvSpPr>
        <p:spPr>
          <a:xfrm>
            <a:off x="2743200" y="3152154"/>
            <a:ext cx="304800" cy="304800"/>
          </a:xfrm>
          <a:prstGeom prst="rect">
            <a:avLst/>
          </a:prstGeom>
          <a:solidFill>
            <a:srgbClr val="8C8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8C828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20">
            <a:extLst>
              <a:ext uri="{FF2B5EF4-FFF2-40B4-BE49-F238E27FC236}">
                <a16:creationId xmlns:a16="http://schemas.microsoft.com/office/drawing/2014/main" id="{4AC3505F-45DD-4239-8DD9-CF65C9CBB711}"/>
              </a:ext>
            </a:extLst>
          </p:cNvPr>
          <p:cNvSpPr/>
          <p:nvPr/>
        </p:nvSpPr>
        <p:spPr>
          <a:xfrm>
            <a:off x="2743200" y="3966086"/>
            <a:ext cx="304800" cy="304800"/>
          </a:xfrm>
          <a:prstGeom prst="rect">
            <a:avLst/>
          </a:prstGeom>
          <a:solidFill>
            <a:srgbClr val="8C8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8C828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文本框 22"/>
          <p:cNvSpPr txBox="1"/>
          <p:nvPr/>
        </p:nvSpPr>
        <p:spPr>
          <a:xfrm>
            <a:off x="3620495" y="2026707"/>
            <a:ext cx="6930274" cy="739754"/>
          </a:xfrm>
          <a:prstGeom prst="rect">
            <a:avLst/>
          </a:prstGeom>
          <a:noFill/>
        </p:spPr>
        <p:txBody>
          <a:bodyPr wrap="square" rtlCol="0">
            <a:spAutoFit/>
          </a:bodyPr>
          <a:lstStyle/>
          <a:p>
            <a:pPr lvl="0" fontAlgn="base">
              <a:lnSpc>
                <a:spcPct val="150000"/>
              </a:lnSpc>
              <a:spcBef>
                <a:spcPct val="0"/>
              </a:spcBef>
              <a:spcAft>
                <a:spcPct val="0"/>
              </a:spcAft>
              <a:buClr>
                <a:srgbClr val="000066"/>
              </a:buClr>
              <a:defRPr/>
            </a:pP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Introduction</a:t>
            </a:r>
          </a:p>
        </p:txBody>
      </p:sp>
      <p:sp>
        <p:nvSpPr>
          <p:cNvPr id="24" name="文本框 23">
            <a:extLst>
              <a:ext uri="{FF2B5EF4-FFF2-40B4-BE49-F238E27FC236}">
                <a16:creationId xmlns:a16="http://schemas.microsoft.com/office/drawing/2014/main" id="{C3E4332B-12B4-4FA2-AC9A-CB549EDD3893}"/>
              </a:ext>
            </a:extLst>
          </p:cNvPr>
          <p:cNvSpPr txBox="1"/>
          <p:nvPr/>
        </p:nvSpPr>
        <p:spPr>
          <a:xfrm>
            <a:off x="3620495" y="3025123"/>
            <a:ext cx="5523505" cy="584775"/>
          </a:xfrm>
          <a:prstGeom prst="rect">
            <a:avLst/>
          </a:prstGeom>
          <a:noFill/>
        </p:spPr>
        <p:txBody>
          <a:bodyPr wrap="square" rtlCol="0">
            <a:spAutoFit/>
          </a:bodyPr>
          <a:lstStyle/>
          <a:p>
            <a:pPr lvl="0" fontAlgn="base">
              <a:spcBef>
                <a:spcPct val="0"/>
              </a:spcBef>
              <a:spcAft>
                <a:spcPct val="0"/>
              </a:spcAft>
              <a:defRPr/>
            </a:pPr>
            <a:r>
              <a:rPr lang="en-US" altLang="zh-CN" sz="3200" b="1" dirty="0">
                <a:solidFill>
                  <a:srgbClr val="8C8281"/>
                </a:solidFill>
                <a:latin typeface="Arial" panose="020B0604020202020204" pitchFamily="34" charset="0"/>
                <a:ea typeface="微软雅黑" panose="020B0503020204020204" pitchFamily="34" charset="-122"/>
                <a:cs typeface="Arial" panose="020B0604020202020204" pitchFamily="34" charset="0"/>
              </a:rPr>
              <a:t>Technical contributions </a:t>
            </a:r>
          </a:p>
        </p:txBody>
      </p:sp>
      <p:sp>
        <p:nvSpPr>
          <p:cNvPr id="25" name="文本框 24">
            <a:extLst>
              <a:ext uri="{FF2B5EF4-FFF2-40B4-BE49-F238E27FC236}">
                <a16:creationId xmlns:a16="http://schemas.microsoft.com/office/drawing/2014/main" id="{E3B462A6-1EA0-4866-87B8-2A21F94B222F}"/>
              </a:ext>
            </a:extLst>
          </p:cNvPr>
          <p:cNvSpPr txBox="1"/>
          <p:nvPr/>
        </p:nvSpPr>
        <p:spPr>
          <a:xfrm>
            <a:off x="3620495" y="3792418"/>
            <a:ext cx="2574744" cy="584775"/>
          </a:xfrm>
          <a:prstGeom prst="rect">
            <a:avLst/>
          </a:prstGeom>
          <a:noFill/>
        </p:spPr>
        <p:txBody>
          <a:bodyPr wrap="none" rtlCol="0">
            <a:spAutoFit/>
          </a:bodyPr>
          <a:lstStyle/>
          <a:p>
            <a:pPr lvl="0" fontAlgn="base">
              <a:spcBef>
                <a:spcPct val="0"/>
              </a:spcBef>
              <a:spcAft>
                <a:spcPct val="0"/>
              </a:spcAft>
              <a:defRPr/>
            </a:pPr>
            <a:r>
              <a:rPr lang="en-US" altLang="zh-CN" sz="3200" b="1" dirty="0">
                <a:solidFill>
                  <a:srgbClr val="8C8281"/>
                </a:solidFill>
                <a:latin typeface="Arial" panose="020B0604020202020204" pitchFamily="34" charset="0"/>
                <a:ea typeface="微软雅黑" panose="020B0503020204020204" pitchFamily="34" charset="-122"/>
                <a:cs typeface="Arial" panose="020B0604020202020204" pitchFamily="34" charset="0"/>
              </a:rPr>
              <a:t>Main results</a:t>
            </a:r>
          </a:p>
        </p:txBody>
      </p:sp>
    </p:spTree>
    <p:extLst>
      <p:ext uri="{BB962C8B-B14F-4D97-AF65-F5344CB8AC3E}">
        <p14:creationId xmlns:p14="http://schemas.microsoft.com/office/powerpoint/2010/main" val="1937017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20</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20</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C00000"/>
                </a:solidFill>
                <a:latin typeface="Arial" panose="020B0604020202020204" pitchFamily="34" charset="0"/>
                <a:ea typeface="微软雅黑" panose="020B0503020204020204" pitchFamily="34" charset="-122"/>
                <a:cs typeface="Arial" panose="020B0604020202020204" pitchFamily="34" charset="0"/>
              </a:rPr>
              <a:t> Challenge 2: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Calibrating phase offsets</a:t>
            </a:r>
            <a:endParaRPr lang="zh-CN" altLang="en-US"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93" name="直接连接符 92">
            <a:extLst>
              <a:ext uri="{FF2B5EF4-FFF2-40B4-BE49-F238E27FC236}">
                <a16:creationId xmlns:a16="http://schemas.microsoft.com/office/drawing/2014/main" id="{0F99FB83-4A80-431D-AFCD-0BCC77831A53}"/>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DB2B2045-E8B7-4814-9AE4-F13D34D6D590}"/>
              </a:ext>
            </a:extLst>
          </p:cNvPr>
          <p:cNvSpPr txBox="1"/>
          <p:nvPr/>
        </p:nvSpPr>
        <p:spPr>
          <a:xfrm>
            <a:off x="1615441" y="804672"/>
            <a:ext cx="7696209" cy="553998"/>
          </a:xfrm>
          <a:prstGeom prst="rect">
            <a:avLst/>
          </a:prstGeom>
          <a:noFill/>
        </p:spPr>
        <p:txBody>
          <a:bodyPr wrap="none" rtlCol="0">
            <a:spAutoFit/>
          </a:bodyPr>
          <a:lstStyle/>
          <a:p>
            <a:r>
              <a:rPr lang="en-US" altLang="zh-CN" sz="3000" dirty="0">
                <a:latin typeface="微软雅黑" panose="020B0503020204020204" pitchFamily="34" charset="-122"/>
                <a:ea typeface="微软雅黑" panose="020B0503020204020204" pitchFamily="34" charset="-122"/>
              </a:rPr>
              <a:t>(c) Discrete dynamic phase offset - cause</a:t>
            </a:r>
            <a:endParaRPr lang="zh-CN" altLang="en-US" sz="3000" dirty="0">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D2FEA254-BD02-4532-AF59-11249F43A30A}"/>
              </a:ext>
            </a:extLst>
          </p:cNvPr>
          <p:cNvSpPr/>
          <p:nvPr/>
        </p:nvSpPr>
        <p:spPr>
          <a:xfrm>
            <a:off x="3176211" y="4738256"/>
            <a:ext cx="327334" cy="369332"/>
          </a:xfrm>
          <a:prstGeom prst="rect">
            <a:avLst/>
          </a:prstGeom>
        </p:spPr>
        <p:txBody>
          <a:bodyPr wrap="none">
            <a:spAutoFit/>
          </a:bodyPr>
          <a:lstStyle/>
          <a:p>
            <a:r>
              <a:rPr lang="en-US" b="1" dirty="0">
                <a:solidFill>
                  <a:schemeClr val="accent1"/>
                </a:solidFill>
                <a:latin typeface="微软雅黑" panose="020B0503020204020204" pitchFamily="34" charset="-122"/>
                <a:ea typeface="微软雅黑" panose="020B0503020204020204" pitchFamily="34" charset="-122"/>
              </a:rPr>
              <a:t>0</a:t>
            </a:r>
          </a:p>
        </p:txBody>
      </p:sp>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8B76BE1E-7F03-4124-A27D-3EEE0B1697B5}"/>
                  </a:ext>
                </a:extLst>
              </p:cNvPr>
              <p:cNvSpPr/>
              <p:nvPr/>
            </p:nvSpPr>
            <p:spPr>
              <a:xfrm>
                <a:off x="5507139" y="4632971"/>
                <a:ext cx="425116" cy="579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l-GR" b="1" i="1">
                              <a:solidFill>
                                <a:schemeClr val="accent1"/>
                              </a:solidFill>
                              <a:latin typeface="Cambria Math" panose="02040503050406030204" pitchFamily="18" charset="0"/>
                              <a:ea typeface="微软雅黑" panose="020B0503020204020204" pitchFamily="34" charset="-122"/>
                            </a:rPr>
                          </m:ctrlPr>
                        </m:fPr>
                        <m:num>
                          <m:r>
                            <m:rPr>
                              <m:nor/>
                            </m:rPr>
                            <a:rPr lang="el-GR" b="1" dirty="0">
                              <a:solidFill>
                                <a:schemeClr val="accent1"/>
                              </a:solidFill>
                              <a:latin typeface="微软雅黑" panose="020B0503020204020204" pitchFamily="34" charset="-122"/>
                              <a:ea typeface="微软雅黑" panose="020B0503020204020204" pitchFamily="34" charset="-122"/>
                            </a:rPr>
                            <m:t>π</m:t>
                          </m:r>
                        </m:num>
                        <m:den>
                          <m:r>
                            <a:rPr lang="en-US" b="1" i="1">
                              <a:solidFill>
                                <a:schemeClr val="accent1"/>
                              </a:solidFill>
                              <a:latin typeface="Cambria Math" panose="02040503050406030204" pitchFamily="18" charset="0"/>
                              <a:ea typeface="微软雅黑" panose="020B0503020204020204" pitchFamily="34" charset="-122"/>
                            </a:rPr>
                            <m:t>𝟐</m:t>
                          </m:r>
                        </m:den>
                      </m:f>
                    </m:oMath>
                  </m:oMathPara>
                </a14:m>
                <a:endParaRPr lang="en-US" b="1" dirty="0">
                  <a:solidFill>
                    <a:schemeClr val="accent1"/>
                  </a:solidFill>
                  <a:latin typeface="微软雅黑" panose="020B0503020204020204" pitchFamily="34" charset="-122"/>
                  <a:ea typeface="微软雅黑" panose="020B0503020204020204" pitchFamily="34" charset="-122"/>
                </a:endParaRPr>
              </a:p>
            </p:txBody>
          </p:sp>
        </mc:Choice>
        <mc:Fallback xmlns="">
          <p:sp>
            <p:nvSpPr>
              <p:cNvPr id="49" name="矩形 48">
                <a:extLst>
                  <a:ext uri="{FF2B5EF4-FFF2-40B4-BE49-F238E27FC236}">
                    <a16:creationId xmlns:a16="http://schemas.microsoft.com/office/drawing/2014/main" id="{8B76BE1E-7F03-4124-A27D-3EEE0B1697B5}"/>
                  </a:ext>
                </a:extLst>
              </p:cNvPr>
              <p:cNvSpPr>
                <a:spLocks noRot="1" noChangeAspect="1" noMove="1" noResize="1" noEditPoints="1" noAdjustHandles="1" noChangeArrowheads="1" noChangeShapeType="1" noTextEdit="1"/>
              </p:cNvSpPr>
              <p:nvPr/>
            </p:nvSpPr>
            <p:spPr>
              <a:xfrm>
                <a:off x="5507139" y="4632971"/>
                <a:ext cx="425116" cy="579902"/>
              </a:xfrm>
              <a:prstGeom prst="rect">
                <a:avLst/>
              </a:prstGeom>
              <a:blipFill>
                <a:blip r:embed="rId3"/>
                <a:stretch>
                  <a:fillRect/>
                </a:stretch>
              </a:blipFill>
            </p:spPr>
            <p:txBody>
              <a:bodyPr/>
              <a:lstStyle/>
              <a:p>
                <a:r>
                  <a:rPr lang="en-US">
                    <a:noFill/>
                  </a:rPr>
                  <a:t> </a:t>
                </a:r>
              </a:p>
            </p:txBody>
          </p:sp>
        </mc:Fallback>
      </mc:AlternateContent>
      <p:sp>
        <p:nvSpPr>
          <p:cNvPr id="50" name="矩形 49">
            <a:extLst>
              <a:ext uri="{FF2B5EF4-FFF2-40B4-BE49-F238E27FC236}">
                <a16:creationId xmlns:a16="http://schemas.microsoft.com/office/drawing/2014/main" id="{AEC0B29E-A322-4E59-BAEE-D30BC5DD525B}"/>
              </a:ext>
            </a:extLst>
          </p:cNvPr>
          <p:cNvSpPr/>
          <p:nvPr/>
        </p:nvSpPr>
        <p:spPr>
          <a:xfrm>
            <a:off x="7991955" y="4738256"/>
            <a:ext cx="356188" cy="369332"/>
          </a:xfrm>
          <a:prstGeom prst="rect">
            <a:avLst/>
          </a:prstGeom>
        </p:spPr>
        <p:txBody>
          <a:bodyPr wrap="none">
            <a:spAutoFit/>
          </a:bodyPr>
          <a:lstStyle/>
          <a:p>
            <a:pPr algn="ctr"/>
            <a:r>
              <a:rPr lang="el-GR" b="1" dirty="0">
                <a:solidFill>
                  <a:schemeClr val="accent1"/>
                </a:solidFill>
                <a:latin typeface="微软雅黑" panose="020B0503020204020204" pitchFamily="34" charset="-122"/>
                <a:ea typeface="微软雅黑" panose="020B0503020204020204" pitchFamily="34" charset="-122"/>
              </a:rPr>
              <a:t>π</a:t>
            </a:r>
            <a:endParaRPr lang="en-US" b="1" dirty="0">
              <a:solidFill>
                <a:schemeClr val="accent1"/>
              </a:solidFill>
              <a:latin typeface="微软雅黑" panose="020B0503020204020204" pitchFamily="34" charset="-122"/>
              <a:ea typeface="微软雅黑" panose="020B0503020204020204" pitchFamily="34" charset="-122"/>
            </a:endParaRPr>
          </a:p>
        </p:txBody>
      </p:sp>
      <p:pic>
        <p:nvPicPr>
          <p:cNvPr id="51" name="图片 50">
            <a:extLst>
              <a:ext uri="{FF2B5EF4-FFF2-40B4-BE49-F238E27FC236}">
                <a16:creationId xmlns:a16="http://schemas.microsoft.com/office/drawing/2014/main" id="{AFDD7C28-60F5-4370-88D6-00292C9298A3}"/>
              </a:ext>
            </a:extLst>
          </p:cNvPr>
          <p:cNvPicPr>
            <a:picLocks noChangeAspect="1"/>
          </p:cNvPicPr>
          <p:nvPr/>
        </p:nvPicPr>
        <p:blipFill rotWithShape="1">
          <a:blip r:embed="rId4"/>
          <a:srcRect l="5654" r="12044"/>
          <a:stretch/>
        </p:blipFill>
        <p:spPr>
          <a:xfrm>
            <a:off x="1524000" y="2316192"/>
            <a:ext cx="9144001" cy="2225616"/>
          </a:xfrm>
          <a:prstGeom prst="rect">
            <a:avLst/>
          </a:prstGeom>
        </p:spPr>
      </p:pic>
      <p:sp>
        <p:nvSpPr>
          <p:cNvPr id="52" name="矩形 51">
            <a:extLst>
              <a:ext uri="{FF2B5EF4-FFF2-40B4-BE49-F238E27FC236}">
                <a16:creationId xmlns:a16="http://schemas.microsoft.com/office/drawing/2014/main" id="{49572200-4342-4464-AECC-089871644AB0}"/>
              </a:ext>
            </a:extLst>
          </p:cNvPr>
          <p:cNvSpPr/>
          <p:nvPr/>
        </p:nvSpPr>
        <p:spPr>
          <a:xfrm>
            <a:off x="1872493" y="5499331"/>
            <a:ext cx="8624605" cy="461665"/>
          </a:xfrm>
          <a:prstGeom prst="rect">
            <a:avLst/>
          </a:prstGeom>
        </p:spPr>
        <p:txBody>
          <a:bodyPr wrap="none">
            <a:spAutoFit/>
          </a:bodyPr>
          <a:lstStyle/>
          <a:p>
            <a:pPr algn="ctr"/>
            <a:r>
              <a:rPr lang="en-US" altLang="zh-CN" sz="2400" b="1" dirty="0">
                <a:solidFill>
                  <a:srgbClr val="C00000"/>
                </a:solidFill>
                <a:latin typeface="微软雅黑" panose="020B0503020204020204" pitchFamily="34" charset="-122"/>
                <a:ea typeface="微软雅黑" panose="020B0503020204020204" pitchFamily="34" charset="-122"/>
              </a:rPr>
              <a:t>Initial phase each symbol </a:t>
            </a:r>
            <a:r>
              <a:rPr lang="en-US" altLang="zh-CN" sz="2400" b="1" dirty="0">
                <a:solidFill>
                  <a:srgbClr val="C00000"/>
                </a:solidFill>
                <a:latin typeface="微软雅黑" panose="020B0503020204020204" pitchFamily="34" charset="-122"/>
                <a:ea typeface="微软雅黑" panose="020B0503020204020204" pitchFamily="34" charset="-122"/>
                <a:sym typeface="Wingdings" panose="05000000000000000000" pitchFamily="2" charset="2"/>
              </a:rPr>
              <a:t> </a:t>
            </a:r>
            <a:r>
              <a:rPr lang="en-US" altLang="zh-CN" sz="2400" b="1" dirty="0">
                <a:solidFill>
                  <a:srgbClr val="C00000"/>
                </a:solidFill>
                <a:latin typeface="微软雅黑" panose="020B0503020204020204" pitchFamily="34" charset="-122"/>
                <a:ea typeface="微软雅黑" panose="020B0503020204020204" pitchFamily="34" charset="-122"/>
              </a:rPr>
              <a:t>rotating BPSK modulation</a:t>
            </a:r>
            <a:endParaRPr lang="en-US" sz="2400" b="1" dirty="0">
              <a:solidFill>
                <a:srgbClr val="C00000"/>
              </a:solidFill>
              <a:latin typeface="微软雅黑" panose="020B0503020204020204" pitchFamily="34" charset="-122"/>
              <a:ea typeface="微软雅黑" panose="020B0503020204020204" pitchFamily="34" charset="-122"/>
            </a:endParaRPr>
          </a:p>
        </p:txBody>
      </p:sp>
      <p:sp>
        <p:nvSpPr>
          <p:cNvPr id="53" name="矩形 52">
            <a:extLst>
              <a:ext uri="{FF2B5EF4-FFF2-40B4-BE49-F238E27FC236}">
                <a16:creationId xmlns:a16="http://schemas.microsoft.com/office/drawing/2014/main" id="{9386BFC8-FB69-4995-AA19-9FE1CC5070C1}"/>
              </a:ext>
            </a:extLst>
          </p:cNvPr>
          <p:cNvSpPr/>
          <p:nvPr/>
        </p:nvSpPr>
        <p:spPr>
          <a:xfrm>
            <a:off x="3926454" y="1909001"/>
            <a:ext cx="1209627"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Symbol 1</a:t>
            </a:r>
          </a:p>
        </p:txBody>
      </p:sp>
      <p:sp>
        <p:nvSpPr>
          <p:cNvPr id="54" name="矩形 53">
            <a:extLst>
              <a:ext uri="{FF2B5EF4-FFF2-40B4-BE49-F238E27FC236}">
                <a16:creationId xmlns:a16="http://schemas.microsoft.com/office/drawing/2014/main" id="{D4EE1A68-CED1-46DD-9718-19A46950076A}"/>
              </a:ext>
            </a:extLst>
          </p:cNvPr>
          <p:cNvSpPr/>
          <p:nvPr/>
        </p:nvSpPr>
        <p:spPr>
          <a:xfrm>
            <a:off x="6357420" y="1909001"/>
            <a:ext cx="1209627"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Symbol 2</a:t>
            </a:r>
          </a:p>
        </p:txBody>
      </p:sp>
      <p:sp>
        <p:nvSpPr>
          <p:cNvPr id="55" name="矩形 54">
            <a:extLst>
              <a:ext uri="{FF2B5EF4-FFF2-40B4-BE49-F238E27FC236}">
                <a16:creationId xmlns:a16="http://schemas.microsoft.com/office/drawing/2014/main" id="{B6E0365D-C68B-42A9-9813-B585A728080B}"/>
              </a:ext>
            </a:extLst>
          </p:cNvPr>
          <p:cNvSpPr/>
          <p:nvPr/>
        </p:nvSpPr>
        <p:spPr>
          <a:xfrm>
            <a:off x="8706836" y="1909001"/>
            <a:ext cx="1209627"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Symbol 3</a:t>
            </a:r>
          </a:p>
        </p:txBody>
      </p:sp>
    </p:spTree>
    <p:extLst>
      <p:ext uri="{BB962C8B-B14F-4D97-AF65-F5344CB8AC3E}">
        <p14:creationId xmlns:p14="http://schemas.microsoft.com/office/powerpoint/2010/main" val="425668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FD4061-1593-4705-B94E-E5E6CDF0DF2C}"/>
              </a:ext>
            </a:extLst>
          </p:cNvPr>
          <p:cNvSpPr/>
          <p:nvPr/>
        </p:nvSpPr>
        <p:spPr>
          <a:xfrm>
            <a:off x="0" y="7044"/>
            <a:ext cx="12185345" cy="68509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灯片编号占位符 6"/>
          <p:cNvSpPr>
            <a:spLocks noGrp="1"/>
          </p:cNvSpPr>
          <p:nvPr>
            <p:ph type="sldNum" sz="quarter" idx="11"/>
          </p:nvPr>
        </p:nvSpPr>
        <p:spPr>
          <a:xfrm>
            <a:off x="7010400" y="64579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8B74-CCAC-4C76-9462-B0DEAF17CAF5}" type="slidenum">
              <a:rPr kumimoji="0" lang="en-US" altLang="zh-CN" sz="1200" b="0" i="0" u="none" strike="noStrike" kern="1200" cap="none" spc="0" normalizeH="0" baseline="0" noProof="0" smtClean="0">
                <a:ln>
                  <a:noFill/>
                </a:ln>
                <a:solidFill>
                  <a:srgbClr val="000000">
                    <a:tint val="75000"/>
                  </a:srgbClr>
                </a:solidFill>
                <a:effectLst/>
                <a:uLnTx/>
                <a:uFillTx/>
                <a:latin typeface="黑体" pitchFamily="2" charset="-122"/>
                <a:ea typeface="黑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r>
              <a:rPr kumimoji="0" lang="en-US" altLang="zh-CN" sz="1200" b="0" i="0" u="none" strike="noStrike" kern="1200" cap="none" spc="0" normalizeH="0" baseline="0" noProof="0" dirty="0">
                <a:ln>
                  <a:noFill/>
                </a:ln>
                <a:solidFill>
                  <a:srgbClr val="000000">
                    <a:tint val="75000"/>
                  </a:srgbClr>
                </a:solidFill>
                <a:effectLst/>
                <a:uLnTx/>
                <a:uFillTx/>
                <a:latin typeface="黑体" pitchFamily="2" charset="-122"/>
                <a:ea typeface="黑体" pitchFamily="2" charset="-122"/>
                <a:cs typeface="+mn-cs"/>
              </a:rPr>
              <a:t>/49</a:t>
            </a:r>
          </a:p>
        </p:txBody>
      </p:sp>
      <p:sp>
        <p:nvSpPr>
          <p:cNvPr id="15" name="矩形 14"/>
          <p:cNvSpPr/>
          <p:nvPr/>
        </p:nvSpPr>
        <p:spPr>
          <a:xfrm>
            <a:off x="1" y="17607"/>
            <a:ext cx="12192000" cy="139630"/>
          </a:xfrm>
          <a:prstGeom prst="rect">
            <a:avLst/>
          </a:prstGeom>
          <a:solidFill>
            <a:srgbClr val="57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11425185-3BAA-4EB8-9156-F2A100873B1B}"/>
              </a:ext>
            </a:extLst>
          </p:cNvPr>
          <p:cNvSpPr/>
          <p:nvPr/>
        </p:nvSpPr>
        <p:spPr>
          <a:xfrm>
            <a:off x="0" y="185655"/>
            <a:ext cx="12192000" cy="6983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Rectangle 2"/>
          <p:cNvSpPr txBox="1">
            <a:spLocks noChangeArrowheads="1"/>
          </p:cNvSpPr>
          <p:nvPr/>
        </p:nvSpPr>
        <p:spPr>
          <a:xfrm>
            <a:off x="-228599" y="27149"/>
            <a:ext cx="3276599" cy="101625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Outline</a:t>
            </a:r>
            <a:endParaRPr kumimoji="0" lang="zh-CN" altLang="en-US" sz="3600" b="0"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674CDAF2-F150-43E1-8999-18A045861325}"/>
              </a:ext>
            </a:extLst>
          </p:cNvPr>
          <p:cNvSpPr/>
          <p:nvPr/>
        </p:nvSpPr>
        <p:spPr>
          <a:xfrm>
            <a:off x="1" y="6180790"/>
            <a:ext cx="12185344" cy="677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65F7AF17-DD66-4D13-81D9-453FAA3D1809}"/>
              </a:ext>
            </a:extLst>
          </p:cNvPr>
          <p:cNvSpPr/>
          <p:nvPr/>
        </p:nvSpPr>
        <p:spPr>
          <a:xfrm>
            <a:off x="2743200" y="2338221"/>
            <a:ext cx="304800" cy="304800"/>
          </a:xfrm>
          <a:prstGeom prst="rect">
            <a:avLst/>
          </a:prstGeom>
          <a:solidFill>
            <a:srgbClr val="8C8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 name="矩形 19">
            <a:extLst>
              <a:ext uri="{FF2B5EF4-FFF2-40B4-BE49-F238E27FC236}">
                <a16:creationId xmlns:a16="http://schemas.microsoft.com/office/drawing/2014/main" id="{EB394267-028D-494C-A1C4-ED7E210FAC91}"/>
              </a:ext>
            </a:extLst>
          </p:cNvPr>
          <p:cNvSpPr/>
          <p:nvPr/>
        </p:nvSpPr>
        <p:spPr>
          <a:xfrm>
            <a:off x="2743200" y="3152154"/>
            <a:ext cx="304800" cy="304800"/>
          </a:xfrm>
          <a:prstGeom prst="rect">
            <a:avLst/>
          </a:prstGeom>
          <a:solidFill>
            <a:srgbClr val="8C8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20">
            <a:extLst>
              <a:ext uri="{FF2B5EF4-FFF2-40B4-BE49-F238E27FC236}">
                <a16:creationId xmlns:a16="http://schemas.microsoft.com/office/drawing/2014/main" id="{4AC3505F-45DD-4239-8DD9-CF65C9CBB711}"/>
              </a:ext>
            </a:extLst>
          </p:cNvPr>
          <p:cNvSpPr/>
          <p:nvPr/>
        </p:nvSpPr>
        <p:spPr>
          <a:xfrm>
            <a:off x="2743200" y="3966086"/>
            <a:ext cx="304800" cy="304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8C828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文本框 22"/>
          <p:cNvSpPr txBox="1"/>
          <p:nvPr/>
        </p:nvSpPr>
        <p:spPr>
          <a:xfrm>
            <a:off x="3620495" y="2026707"/>
            <a:ext cx="6930274" cy="739754"/>
          </a:xfrm>
          <a:prstGeom prst="rect">
            <a:avLst/>
          </a:prstGeom>
          <a:noFill/>
        </p:spPr>
        <p:txBody>
          <a:bodyPr wrap="square" rtlCol="0">
            <a:spAutoFit/>
          </a:bodyPr>
          <a:lstStyle/>
          <a:p>
            <a:pPr lvl="0" fontAlgn="base">
              <a:lnSpc>
                <a:spcPct val="150000"/>
              </a:lnSpc>
              <a:spcBef>
                <a:spcPct val="0"/>
              </a:spcBef>
              <a:spcAft>
                <a:spcPct val="0"/>
              </a:spcAft>
              <a:buClr>
                <a:srgbClr val="000066"/>
              </a:buClr>
              <a:defRPr/>
            </a:pPr>
            <a:r>
              <a:rPr lang="en-US" altLang="zh-CN" sz="3200" b="1" dirty="0">
                <a:solidFill>
                  <a:srgbClr val="8C8281"/>
                </a:solidFill>
                <a:latin typeface="Arial" panose="020B0604020202020204" pitchFamily="34" charset="0"/>
                <a:ea typeface="微软雅黑" panose="020B0503020204020204" pitchFamily="34" charset="-122"/>
                <a:cs typeface="Arial" panose="020B0604020202020204" pitchFamily="34" charset="0"/>
              </a:rPr>
              <a:t>Introduction</a:t>
            </a:r>
          </a:p>
        </p:txBody>
      </p:sp>
      <p:sp>
        <p:nvSpPr>
          <p:cNvPr id="24" name="文本框 23">
            <a:extLst>
              <a:ext uri="{FF2B5EF4-FFF2-40B4-BE49-F238E27FC236}">
                <a16:creationId xmlns:a16="http://schemas.microsoft.com/office/drawing/2014/main" id="{C3E4332B-12B4-4FA2-AC9A-CB549EDD3893}"/>
              </a:ext>
            </a:extLst>
          </p:cNvPr>
          <p:cNvSpPr txBox="1"/>
          <p:nvPr/>
        </p:nvSpPr>
        <p:spPr>
          <a:xfrm>
            <a:off x="3620495" y="3025123"/>
            <a:ext cx="5523505" cy="584775"/>
          </a:xfrm>
          <a:prstGeom prst="rect">
            <a:avLst/>
          </a:prstGeom>
          <a:noFill/>
        </p:spPr>
        <p:txBody>
          <a:bodyPr wrap="square" rtlCol="0">
            <a:spAutoFit/>
          </a:bodyPr>
          <a:lstStyle/>
          <a:p>
            <a:pPr lvl="0" fontAlgn="base">
              <a:spcBef>
                <a:spcPct val="0"/>
              </a:spcBef>
              <a:spcAft>
                <a:spcPct val="0"/>
              </a:spcAft>
              <a:defRPr/>
            </a:pPr>
            <a:r>
              <a:rPr lang="en-US" altLang="zh-CN" sz="3200" b="1" dirty="0">
                <a:solidFill>
                  <a:srgbClr val="8C8281"/>
                </a:solidFill>
                <a:latin typeface="Arial" panose="020B0604020202020204" pitchFamily="34" charset="0"/>
                <a:ea typeface="微软雅黑" panose="020B0503020204020204" pitchFamily="34" charset="-122"/>
                <a:cs typeface="Arial" panose="020B0604020202020204" pitchFamily="34" charset="0"/>
              </a:rPr>
              <a:t>Technical contributions </a:t>
            </a:r>
          </a:p>
        </p:txBody>
      </p:sp>
      <p:sp>
        <p:nvSpPr>
          <p:cNvPr id="25" name="文本框 24">
            <a:extLst>
              <a:ext uri="{FF2B5EF4-FFF2-40B4-BE49-F238E27FC236}">
                <a16:creationId xmlns:a16="http://schemas.microsoft.com/office/drawing/2014/main" id="{E3B462A6-1EA0-4866-87B8-2A21F94B222F}"/>
              </a:ext>
            </a:extLst>
          </p:cNvPr>
          <p:cNvSpPr txBox="1"/>
          <p:nvPr/>
        </p:nvSpPr>
        <p:spPr>
          <a:xfrm>
            <a:off x="3620495" y="3792418"/>
            <a:ext cx="2574744" cy="584775"/>
          </a:xfrm>
          <a:prstGeom prst="rect">
            <a:avLst/>
          </a:prstGeom>
          <a:noFill/>
        </p:spPr>
        <p:txBody>
          <a:bodyPr wrap="none" rtlCol="0">
            <a:spAutoFit/>
          </a:bodyPr>
          <a:lstStyle/>
          <a:p>
            <a:pPr lvl="0" fontAlgn="base">
              <a:spcBef>
                <a:spcPct val="0"/>
              </a:spcBef>
              <a:spcAft>
                <a:spcPct val="0"/>
              </a:spcAft>
              <a:defRPr/>
            </a:pP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Main results</a:t>
            </a:r>
          </a:p>
        </p:txBody>
      </p:sp>
    </p:spTree>
    <p:extLst>
      <p:ext uri="{BB962C8B-B14F-4D97-AF65-F5344CB8AC3E}">
        <p14:creationId xmlns:p14="http://schemas.microsoft.com/office/powerpoint/2010/main" val="282686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a:extLst>
              <a:ext uri="{FF2B5EF4-FFF2-40B4-BE49-F238E27FC236}">
                <a16:creationId xmlns:a16="http://schemas.microsoft.com/office/drawing/2014/main" id="{FB2DFE5D-6EBF-4B88-95FA-1B854EB4216F}"/>
              </a:ext>
            </a:extLst>
          </p:cNvPr>
          <p:cNvSpPr/>
          <p:nvPr/>
        </p:nvSpPr>
        <p:spPr>
          <a:xfrm>
            <a:off x="11442288" y="6210000"/>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灯片编号占位符 4">
            <a:extLst>
              <a:ext uri="{FF2B5EF4-FFF2-40B4-BE49-F238E27FC236}">
                <a16:creationId xmlns:a16="http://schemas.microsoft.com/office/drawing/2014/main" id="{E1060099-856C-4DBE-B8C4-A7491FAD8F3A}"/>
              </a:ext>
            </a:extLst>
          </p:cNvPr>
          <p:cNvSpPr txBox="1">
            <a:spLocks/>
          </p:cNvSpPr>
          <p:nvPr/>
        </p:nvSpPr>
        <p:spPr>
          <a:xfrm>
            <a:off x="11507796" y="6376760"/>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22</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111E4D5D-19D2-407D-855D-68DF088BA005}"/>
              </a:ext>
            </a:extLst>
          </p:cNvPr>
          <p:cNvSpPr txBox="1"/>
          <p:nvPr/>
        </p:nvSpPr>
        <p:spPr>
          <a:xfrm>
            <a:off x="634210" y="165812"/>
            <a:ext cx="10873586" cy="646331"/>
          </a:xfrm>
          <a:prstGeom prst="rect">
            <a:avLst/>
          </a:prstGeom>
          <a:noFill/>
        </p:spPr>
        <p:txBody>
          <a:bodyPr wrap="square" rtlCol="0">
            <a:spAutoFit/>
          </a:bodyPr>
          <a:lstStyle/>
          <a:p>
            <a:r>
              <a:rPr lang="en-US" altLang="zh-CN"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Prototype and environment</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连接符 28">
            <a:extLst>
              <a:ext uri="{FF2B5EF4-FFF2-40B4-BE49-F238E27FC236}">
                <a16:creationId xmlns:a16="http://schemas.microsoft.com/office/drawing/2014/main" id="{2966FBC0-4ACC-4647-9475-0D8090A40190}"/>
              </a:ext>
            </a:extLst>
          </p:cNvPr>
          <p:cNvCxnSpPr>
            <a:cxnSpLocks/>
          </p:cNvCxnSpPr>
          <p:nvPr/>
        </p:nvCxnSpPr>
        <p:spPr>
          <a:xfrm>
            <a:off x="615761" y="784468"/>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7E99562D-3D1D-43B1-BB8A-6BB5D31D2AC0}"/>
              </a:ext>
            </a:extLst>
          </p:cNvPr>
          <p:cNvPicPr>
            <a:picLocks noChangeAspect="1"/>
          </p:cNvPicPr>
          <p:nvPr/>
        </p:nvPicPr>
        <p:blipFill>
          <a:blip r:embed="rId3"/>
          <a:stretch>
            <a:fillRect/>
          </a:stretch>
        </p:blipFill>
        <p:spPr>
          <a:xfrm>
            <a:off x="709736" y="1262644"/>
            <a:ext cx="3629024" cy="5271356"/>
          </a:xfrm>
          <a:prstGeom prst="rect">
            <a:avLst/>
          </a:prstGeom>
        </p:spPr>
      </p:pic>
      <p:pic>
        <p:nvPicPr>
          <p:cNvPr id="26" name="图片 25">
            <a:extLst>
              <a:ext uri="{FF2B5EF4-FFF2-40B4-BE49-F238E27FC236}">
                <a16:creationId xmlns:a16="http://schemas.microsoft.com/office/drawing/2014/main" id="{FD81C22F-6E3E-4AE4-914F-A4C5D0B921E0}"/>
              </a:ext>
            </a:extLst>
          </p:cNvPr>
          <p:cNvPicPr>
            <a:picLocks noChangeAspect="1"/>
          </p:cNvPicPr>
          <p:nvPr/>
        </p:nvPicPr>
        <p:blipFill>
          <a:blip r:embed="rId4"/>
          <a:stretch>
            <a:fillRect/>
          </a:stretch>
        </p:blipFill>
        <p:spPr>
          <a:xfrm>
            <a:off x="4675748" y="1702618"/>
            <a:ext cx="6991413" cy="4155013"/>
          </a:xfrm>
          <a:prstGeom prst="rect">
            <a:avLst/>
          </a:prstGeom>
        </p:spPr>
      </p:pic>
    </p:spTree>
    <p:extLst>
      <p:ext uri="{BB962C8B-B14F-4D97-AF65-F5344CB8AC3E}">
        <p14:creationId xmlns:p14="http://schemas.microsoft.com/office/powerpoint/2010/main" val="120663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a:extLst>
              <a:ext uri="{FF2B5EF4-FFF2-40B4-BE49-F238E27FC236}">
                <a16:creationId xmlns:a16="http://schemas.microsoft.com/office/drawing/2014/main" id="{FB2DFE5D-6EBF-4B88-95FA-1B854EB4216F}"/>
              </a:ext>
            </a:extLst>
          </p:cNvPr>
          <p:cNvSpPr/>
          <p:nvPr/>
        </p:nvSpPr>
        <p:spPr>
          <a:xfrm>
            <a:off x="11442288" y="6210000"/>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灯片编号占位符 4">
            <a:extLst>
              <a:ext uri="{FF2B5EF4-FFF2-40B4-BE49-F238E27FC236}">
                <a16:creationId xmlns:a16="http://schemas.microsoft.com/office/drawing/2014/main" id="{E1060099-856C-4DBE-B8C4-A7491FAD8F3A}"/>
              </a:ext>
            </a:extLst>
          </p:cNvPr>
          <p:cNvSpPr txBox="1">
            <a:spLocks/>
          </p:cNvSpPr>
          <p:nvPr/>
        </p:nvSpPr>
        <p:spPr>
          <a:xfrm>
            <a:off x="11507796" y="6376760"/>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23</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111E4D5D-19D2-407D-855D-68DF088BA005}"/>
              </a:ext>
            </a:extLst>
          </p:cNvPr>
          <p:cNvSpPr txBox="1"/>
          <p:nvPr/>
        </p:nvSpPr>
        <p:spPr>
          <a:xfrm>
            <a:off x="634210" y="165812"/>
            <a:ext cx="10873586" cy="646331"/>
          </a:xfrm>
          <a:prstGeom prst="rect">
            <a:avLst/>
          </a:prstGeom>
          <a:noFill/>
        </p:spPr>
        <p:txBody>
          <a:bodyPr wrap="square" rtlCol="0">
            <a:spAutoFit/>
          </a:bodyPr>
          <a:lstStyle/>
          <a:p>
            <a:r>
              <a:rPr lang="en-US" altLang="zh-CN"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Concurrent OFDMA transmissions</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连接符 28">
            <a:extLst>
              <a:ext uri="{FF2B5EF4-FFF2-40B4-BE49-F238E27FC236}">
                <a16:creationId xmlns:a16="http://schemas.microsoft.com/office/drawing/2014/main" id="{2966FBC0-4ACC-4647-9475-0D8090A40190}"/>
              </a:ext>
            </a:extLst>
          </p:cNvPr>
          <p:cNvCxnSpPr>
            <a:cxnSpLocks/>
          </p:cNvCxnSpPr>
          <p:nvPr/>
        </p:nvCxnSpPr>
        <p:spPr>
          <a:xfrm>
            <a:off x="615761" y="784468"/>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rotWithShape="1">
          <a:blip r:embed="rId3"/>
          <a:srcRect b="53349"/>
          <a:stretch/>
        </p:blipFill>
        <p:spPr>
          <a:xfrm>
            <a:off x="2018994" y="832630"/>
            <a:ext cx="7618738" cy="2420310"/>
          </a:xfrm>
          <a:prstGeom prst="rect">
            <a:avLst/>
          </a:prstGeom>
        </p:spPr>
      </p:pic>
      <p:pic>
        <p:nvPicPr>
          <p:cNvPr id="26" name="图片 25">
            <a:extLst>
              <a:ext uri="{FF2B5EF4-FFF2-40B4-BE49-F238E27FC236}">
                <a16:creationId xmlns:a16="http://schemas.microsoft.com/office/drawing/2014/main" id="{680963D7-F4D2-4970-8DA7-FAEB77D1E724}"/>
              </a:ext>
            </a:extLst>
          </p:cNvPr>
          <p:cNvPicPr>
            <a:picLocks noChangeAspect="1"/>
          </p:cNvPicPr>
          <p:nvPr/>
        </p:nvPicPr>
        <p:blipFill rotWithShape="1">
          <a:blip r:embed="rId3"/>
          <a:srcRect t="53349"/>
          <a:stretch/>
        </p:blipFill>
        <p:spPr>
          <a:xfrm>
            <a:off x="2018994" y="3610048"/>
            <a:ext cx="7508376" cy="2182072"/>
          </a:xfrm>
          <a:prstGeom prst="rect">
            <a:avLst/>
          </a:prstGeom>
        </p:spPr>
      </p:pic>
      <p:sp>
        <p:nvSpPr>
          <p:cNvPr id="27" name="文本框 26">
            <a:extLst>
              <a:ext uri="{FF2B5EF4-FFF2-40B4-BE49-F238E27FC236}">
                <a16:creationId xmlns:a16="http://schemas.microsoft.com/office/drawing/2014/main" id="{CB2A2ACD-ABA4-48C8-B750-A955F74D6B41}"/>
              </a:ext>
            </a:extLst>
          </p:cNvPr>
          <p:cNvSpPr txBox="1"/>
          <p:nvPr/>
        </p:nvSpPr>
        <p:spPr>
          <a:xfrm>
            <a:off x="4608951" y="3229673"/>
            <a:ext cx="3286477" cy="400110"/>
          </a:xfrm>
          <a:prstGeom prst="rect">
            <a:avLst/>
          </a:prstGeom>
          <a:noFill/>
        </p:spPr>
        <p:txBody>
          <a:bodyPr wrap="none" rtlCol="0">
            <a:spAutoFit/>
          </a:bodyPr>
          <a:lstStyle/>
          <a:p>
            <a:r>
              <a:rPr lang="en-US" altLang="zh-CN" sz="2000" b="1" dirty="0">
                <a:solidFill>
                  <a:srgbClr val="424F6E"/>
                </a:solidFill>
                <a:latin typeface="等线" panose="02010600030101010101" pitchFamily="2" charset="-122"/>
                <a:ea typeface="等线" panose="02010600030101010101" pitchFamily="2" charset="-122"/>
              </a:rPr>
              <a:t>BPSK, BER and throughput</a:t>
            </a:r>
            <a:endParaRPr lang="en-US" sz="2000" b="1" dirty="0">
              <a:solidFill>
                <a:srgbClr val="424F6E"/>
              </a:solidFill>
              <a:latin typeface="等线" panose="02010600030101010101" pitchFamily="2" charset="-122"/>
              <a:ea typeface="等线" panose="02010600030101010101" pitchFamily="2" charset="-122"/>
            </a:endParaRPr>
          </a:p>
        </p:txBody>
      </p:sp>
      <p:sp>
        <p:nvSpPr>
          <p:cNvPr id="28" name="文本框 27">
            <a:extLst>
              <a:ext uri="{FF2B5EF4-FFF2-40B4-BE49-F238E27FC236}">
                <a16:creationId xmlns:a16="http://schemas.microsoft.com/office/drawing/2014/main" id="{6A2FAEE7-286B-4618-8A70-299CC41781AF}"/>
              </a:ext>
            </a:extLst>
          </p:cNvPr>
          <p:cNvSpPr txBox="1"/>
          <p:nvPr/>
        </p:nvSpPr>
        <p:spPr>
          <a:xfrm>
            <a:off x="4608951" y="5692339"/>
            <a:ext cx="3324949" cy="400110"/>
          </a:xfrm>
          <a:prstGeom prst="rect">
            <a:avLst/>
          </a:prstGeom>
          <a:noFill/>
        </p:spPr>
        <p:txBody>
          <a:bodyPr wrap="none" rtlCol="0">
            <a:spAutoFit/>
          </a:bodyPr>
          <a:lstStyle>
            <a:defPPr>
              <a:defRPr lang="zh-CN"/>
            </a:defPPr>
            <a:lvl1pPr>
              <a:defRPr sz="2000" b="1">
                <a:solidFill>
                  <a:srgbClr val="424F6E"/>
                </a:solidFill>
                <a:latin typeface="等线" panose="02010600030101010101" pitchFamily="2" charset="-122"/>
                <a:ea typeface="等线" panose="02010600030101010101" pitchFamily="2" charset="-122"/>
              </a:defRPr>
            </a:lvl1pPr>
          </a:lstStyle>
          <a:p>
            <a:r>
              <a:rPr lang="en-US" altLang="zh-CN" dirty="0"/>
              <a:t>QPSK, BER and throughput</a:t>
            </a:r>
            <a:endParaRPr lang="en-US" dirty="0"/>
          </a:p>
        </p:txBody>
      </p:sp>
      <p:sp>
        <p:nvSpPr>
          <p:cNvPr id="30" name="矩形 29">
            <a:extLst>
              <a:ext uri="{FF2B5EF4-FFF2-40B4-BE49-F238E27FC236}">
                <a16:creationId xmlns:a16="http://schemas.microsoft.com/office/drawing/2014/main" id="{165DDE95-C6AA-4F5C-9CCB-AB36A7012BDD}"/>
              </a:ext>
            </a:extLst>
          </p:cNvPr>
          <p:cNvSpPr/>
          <p:nvPr/>
        </p:nvSpPr>
        <p:spPr>
          <a:xfrm>
            <a:off x="964671" y="6182326"/>
            <a:ext cx="10472739" cy="523220"/>
          </a:xfrm>
          <a:prstGeom prst="rect">
            <a:avLst/>
          </a:prstGeom>
        </p:spPr>
        <p:txBody>
          <a:bodyPr wrap="none">
            <a:spAutoFit/>
          </a:bodyPr>
          <a:lstStyle/>
          <a:p>
            <a:r>
              <a:rPr lang="en-US" sz="2800" b="1" dirty="0">
                <a:solidFill>
                  <a:srgbClr val="C00000"/>
                </a:solidFill>
                <a:latin typeface="等线" panose="02010600030101010101" pitchFamily="2" charset="-122"/>
                <a:ea typeface="等线" panose="02010600030101010101" pitchFamily="2" charset="-122"/>
              </a:rPr>
              <a:t>48× concurrency; 5.2Mbps and 16Mbps aggregate throughput.</a:t>
            </a:r>
          </a:p>
        </p:txBody>
      </p:sp>
    </p:spTree>
    <p:extLst>
      <p:ext uri="{BB962C8B-B14F-4D97-AF65-F5344CB8AC3E}">
        <p14:creationId xmlns:p14="http://schemas.microsoft.com/office/powerpoint/2010/main" val="1362683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a:extLst>
              <a:ext uri="{FF2B5EF4-FFF2-40B4-BE49-F238E27FC236}">
                <a16:creationId xmlns:a16="http://schemas.microsoft.com/office/drawing/2014/main" id="{FB2DFE5D-6EBF-4B88-95FA-1B854EB4216F}"/>
              </a:ext>
            </a:extLst>
          </p:cNvPr>
          <p:cNvSpPr/>
          <p:nvPr/>
        </p:nvSpPr>
        <p:spPr>
          <a:xfrm>
            <a:off x="11442288" y="6210000"/>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灯片编号占位符 4">
            <a:extLst>
              <a:ext uri="{FF2B5EF4-FFF2-40B4-BE49-F238E27FC236}">
                <a16:creationId xmlns:a16="http://schemas.microsoft.com/office/drawing/2014/main" id="{E1060099-856C-4DBE-B8C4-A7491FAD8F3A}"/>
              </a:ext>
            </a:extLst>
          </p:cNvPr>
          <p:cNvSpPr txBox="1">
            <a:spLocks/>
          </p:cNvSpPr>
          <p:nvPr/>
        </p:nvSpPr>
        <p:spPr>
          <a:xfrm>
            <a:off x="11507796" y="6376760"/>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24</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111E4D5D-19D2-407D-855D-68DF088BA005}"/>
              </a:ext>
            </a:extLst>
          </p:cNvPr>
          <p:cNvSpPr txBox="1"/>
          <p:nvPr/>
        </p:nvSpPr>
        <p:spPr>
          <a:xfrm>
            <a:off x="634210" y="165812"/>
            <a:ext cx="10873586" cy="646331"/>
          </a:xfrm>
          <a:prstGeom prst="rect">
            <a:avLst/>
          </a:prstGeom>
          <a:noFill/>
        </p:spPr>
        <p:txBody>
          <a:bodyPr wrap="square" rtlCol="0">
            <a:spAutoFit/>
          </a:bodyPr>
          <a:lstStyle/>
          <a:p>
            <a:r>
              <a:rPr lang="en-US" altLang="zh-CN"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Enhanced tag</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9" name="直接连接符 28">
            <a:extLst>
              <a:ext uri="{FF2B5EF4-FFF2-40B4-BE49-F238E27FC236}">
                <a16:creationId xmlns:a16="http://schemas.microsoft.com/office/drawing/2014/main" id="{2966FBC0-4ACC-4647-9475-0D8090A40190}"/>
              </a:ext>
            </a:extLst>
          </p:cNvPr>
          <p:cNvCxnSpPr>
            <a:cxnSpLocks/>
          </p:cNvCxnSpPr>
          <p:nvPr/>
        </p:nvCxnSpPr>
        <p:spPr>
          <a:xfrm>
            <a:off x="615761" y="784468"/>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87535F34-0055-1C4A-B6A6-82A655AB4081}"/>
              </a:ext>
            </a:extLst>
          </p:cNvPr>
          <p:cNvPicPr>
            <a:picLocks noChangeAspect="1"/>
          </p:cNvPicPr>
          <p:nvPr/>
        </p:nvPicPr>
        <p:blipFill>
          <a:blip r:embed="rId3"/>
          <a:stretch>
            <a:fillRect/>
          </a:stretch>
        </p:blipFill>
        <p:spPr>
          <a:xfrm>
            <a:off x="429260" y="1066648"/>
            <a:ext cx="4726064" cy="2110751"/>
          </a:xfrm>
          <a:prstGeom prst="rect">
            <a:avLst/>
          </a:prstGeom>
        </p:spPr>
      </p:pic>
      <p:sp>
        <p:nvSpPr>
          <p:cNvPr id="17" name="右箭头 16"/>
          <p:cNvSpPr/>
          <p:nvPr/>
        </p:nvSpPr>
        <p:spPr>
          <a:xfrm>
            <a:off x="5440019" y="1990355"/>
            <a:ext cx="630984" cy="26333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4"/>
          <a:stretch>
            <a:fillRect/>
          </a:stretch>
        </p:blipFill>
        <p:spPr>
          <a:xfrm>
            <a:off x="6071003" y="1137712"/>
            <a:ext cx="5436793" cy="1786911"/>
          </a:xfrm>
          <a:prstGeom prst="rect">
            <a:avLst/>
          </a:prstGeom>
        </p:spPr>
      </p:pic>
      <p:sp>
        <p:nvSpPr>
          <p:cNvPr id="19" name="矩形 18">
            <a:extLst>
              <a:ext uri="{FF2B5EF4-FFF2-40B4-BE49-F238E27FC236}">
                <a16:creationId xmlns:a16="http://schemas.microsoft.com/office/drawing/2014/main" id="{165DDE95-C6AA-4F5C-9CCB-AB36A7012BDD}"/>
              </a:ext>
            </a:extLst>
          </p:cNvPr>
          <p:cNvSpPr/>
          <p:nvPr/>
        </p:nvSpPr>
        <p:spPr>
          <a:xfrm>
            <a:off x="1891244" y="3254937"/>
            <a:ext cx="1802096" cy="461665"/>
          </a:xfrm>
          <a:prstGeom prst="rect">
            <a:avLst/>
          </a:prstGeom>
        </p:spPr>
        <p:txBody>
          <a:bodyPr wrap="none">
            <a:spAutoFit/>
          </a:bodyPr>
          <a:lstStyle/>
          <a:p>
            <a:r>
              <a:rPr lang="en-US" sz="2400" b="1" dirty="0">
                <a:solidFill>
                  <a:srgbClr val="C00000"/>
                </a:solidFill>
                <a:latin typeface="等线" panose="02010600030101010101" pitchFamily="2" charset="-122"/>
                <a:ea typeface="等线" panose="02010600030101010101" pitchFamily="2" charset="-122"/>
              </a:rPr>
              <a:t>Regular tag</a:t>
            </a:r>
          </a:p>
        </p:txBody>
      </p:sp>
      <p:sp>
        <p:nvSpPr>
          <p:cNvPr id="20" name="矩形 19">
            <a:extLst>
              <a:ext uri="{FF2B5EF4-FFF2-40B4-BE49-F238E27FC236}">
                <a16:creationId xmlns:a16="http://schemas.microsoft.com/office/drawing/2014/main" id="{165DDE95-C6AA-4F5C-9CCB-AB36A7012BDD}"/>
              </a:ext>
            </a:extLst>
          </p:cNvPr>
          <p:cNvSpPr/>
          <p:nvPr/>
        </p:nvSpPr>
        <p:spPr>
          <a:xfrm>
            <a:off x="5755511" y="3254937"/>
            <a:ext cx="6354625" cy="461665"/>
          </a:xfrm>
          <a:prstGeom prst="rect">
            <a:avLst/>
          </a:prstGeom>
        </p:spPr>
        <p:txBody>
          <a:bodyPr wrap="none">
            <a:spAutoFit/>
          </a:bodyPr>
          <a:lstStyle/>
          <a:p>
            <a:r>
              <a:rPr lang="en-US" sz="2400" b="1" dirty="0">
                <a:solidFill>
                  <a:srgbClr val="C00000"/>
                </a:solidFill>
                <a:latin typeface="等线" panose="02010600030101010101" pitchFamily="2" charset="-122"/>
                <a:ea typeface="等线" panose="02010600030101010101" pitchFamily="2" charset="-122"/>
              </a:rPr>
              <a:t>Integrate 4 regular tags into 1 enhanced tag</a:t>
            </a:r>
          </a:p>
        </p:txBody>
      </p:sp>
      <p:pic>
        <p:nvPicPr>
          <p:cNvPr id="21" name="图片 20">
            <a:extLst>
              <a:ext uri="{FF2B5EF4-FFF2-40B4-BE49-F238E27FC236}">
                <a16:creationId xmlns:a16="http://schemas.microsoft.com/office/drawing/2014/main" id="{71377771-D49F-4CC8-814A-1CA5965EEB34}"/>
              </a:ext>
            </a:extLst>
          </p:cNvPr>
          <p:cNvPicPr>
            <a:picLocks noChangeAspect="1"/>
          </p:cNvPicPr>
          <p:nvPr/>
        </p:nvPicPr>
        <p:blipFill>
          <a:blip r:embed="rId5"/>
          <a:stretch>
            <a:fillRect/>
          </a:stretch>
        </p:blipFill>
        <p:spPr>
          <a:xfrm>
            <a:off x="2792293" y="3958185"/>
            <a:ext cx="6162522" cy="1959664"/>
          </a:xfrm>
          <a:prstGeom prst="rect">
            <a:avLst/>
          </a:prstGeom>
        </p:spPr>
      </p:pic>
      <p:sp>
        <p:nvSpPr>
          <p:cNvPr id="23" name="矩形 22">
            <a:extLst>
              <a:ext uri="{FF2B5EF4-FFF2-40B4-BE49-F238E27FC236}">
                <a16:creationId xmlns:a16="http://schemas.microsoft.com/office/drawing/2014/main" id="{165DDE95-C6AA-4F5C-9CCB-AB36A7012BDD}"/>
              </a:ext>
            </a:extLst>
          </p:cNvPr>
          <p:cNvSpPr/>
          <p:nvPr/>
        </p:nvSpPr>
        <p:spPr>
          <a:xfrm>
            <a:off x="2331036" y="6103063"/>
            <a:ext cx="7479933" cy="461665"/>
          </a:xfrm>
          <a:prstGeom prst="rect">
            <a:avLst/>
          </a:prstGeom>
        </p:spPr>
        <p:txBody>
          <a:bodyPr wrap="none">
            <a:spAutoFit/>
          </a:bodyPr>
          <a:lstStyle/>
          <a:p>
            <a:r>
              <a:rPr lang="en-US" sz="2400" b="1" dirty="0">
                <a:solidFill>
                  <a:srgbClr val="C00000"/>
                </a:solidFill>
                <a:latin typeface="等线" panose="02010600030101010101" pitchFamily="2" charset="-122"/>
                <a:ea typeface="等线" panose="02010600030101010101" pitchFamily="2" charset="-122"/>
              </a:rPr>
              <a:t>4</a:t>
            </a:r>
            <a:r>
              <a:rPr lang="en-US" altLang="zh-CN" sz="2400" b="1" dirty="0">
                <a:solidFill>
                  <a:srgbClr val="C00000"/>
                </a:solidFill>
                <a:latin typeface="等线" panose="02010600030101010101" pitchFamily="2" charset="-122"/>
              </a:rPr>
              <a:t>× throughput, support heterogeneous connectivity</a:t>
            </a:r>
            <a:endParaRPr lang="en-US" sz="2400" b="1" dirty="0">
              <a:solidFill>
                <a:srgbClr val="C0000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59366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FD4061-1593-4705-B94E-E5E6CDF0DF2C}"/>
              </a:ext>
            </a:extLst>
          </p:cNvPr>
          <p:cNvSpPr/>
          <p:nvPr/>
        </p:nvSpPr>
        <p:spPr>
          <a:xfrm>
            <a:off x="0" y="-10541"/>
            <a:ext cx="12185345" cy="68509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灯片编号占位符 6"/>
          <p:cNvSpPr>
            <a:spLocks noGrp="1"/>
          </p:cNvSpPr>
          <p:nvPr>
            <p:ph type="sldNum" sz="quarter" idx="11"/>
          </p:nvPr>
        </p:nvSpPr>
        <p:spPr>
          <a:xfrm>
            <a:off x="7010400" y="64579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8B74-CCAC-4C76-9462-B0DEAF17CAF5}" type="slidenum">
              <a:rPr kumimoji="0" lang="en-US" altLang="zh-CN" sz="1200" b="0" i="0" u="none" strike="noStrike" kern="1200" cap="none" spc="0" normalizeH="0" baseline="0" noProof="0" smtClean="0">
                <a:ln>
                  <a:noFill/>
                </a:ln>
                <a:solidFill>
                  <a:srgbClr val="000000">
                    <a:tint val="75000"/>
                  </a:srgbClr>
                </a:solidFill>
                <a:effectLst/>
                <a:uLnTx/>
                <a:uFillTx/>
                <a:latin typeface="黑体" pitchFamily="2" charset="-122"/>
                <a:ea typeface="黑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r>
              <a:rPr kumimoji="0" lang="en-US" altLang="zh-CN" sz="1200" b="0" i="0" u="none" strike="noStrike" kern="1200" cap="none" spc="0" normalizeH="0" baseline="0" noProof="0" dirty="0">
                <a:ln>
                  <a:noFill/>
                </a:ln>
                <a:solidFill>
                  <a:srgbClr val="000000">
                    <a:tint val="75000"/>
                  </a:srgbClr>
                </a:solidFill>
                <a:effectLst/>
                <a:uLnTx/>
                <a:uFillTx/>
                <a:latin typeface="黑体" pitchFamily="2" charset="-122"/>
                <a:ea typeface="黑体" pitchFamily="2" charset="-122"/>
                <a:cs typeface="+mn-cs"/>
              </a:rPr>
              <a:t>/49</a:t>
            </a:r>
          </a:p>
        </p:txBody>
      </p:sp>
      <p:sp>
        <p:nvSpPr>
          <p:cNvPr id="15" name="矩形 14"/>
          <p:cNvSpPr/>
          <p:nvPr/>
        </p:nvSpPr>
        <p:spPr>
          <a:xfrm>
            <a:off x="1" y="17607"/>
            <a:ext cx="12192000" cy="139630"/>
          </a:xfrm>
          <a:prstGeom prst="rect">
            <a:avLst/>
          </a:prstGeom>
          <a:solidFill>
            <a:srgbClr val="57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11425185-3BAA-4EB8-9156-F2A100873B1B}"/>
              </a:ext>
            </a:extLst>
          </p:cNvPr>
          <p:cNvSpPr/>
          <p:nvPr/>
        </p:nvSpPr>
        <p:spPr>
          <a:xfrm>
            <a:off x="0" y="185655"/>
            <a:ext cx="12192000" cy="6983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Rectangle 2"/>
          <p:cNvSpPr txBox="1">
            <a:spLocks noChangeArrowheads="1"/>
          </p:cNvSpPr>
          <p:nvPr/>
        </p:nvSpPr>
        <p:spPr>
          <a:xfrm>
            <a:off x="-228599" y="27149"/>
            <a:ext cx="3276599" cy="101625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Summary</a:t>
            </a:r>
            <a:endParaRPr kumimoji="0" lang="zh-CN" altLang="en-US" sz="3600" b="0"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674CDAF2-F150-43E1-8999-18A045861325}"/>
              </a:ext>
            </a:extLst>
          </p:cNvPr>
          <p:cNvSpPr/>
          <p:nvPr/>
        </p:nvSpPr>
        <p:spPr>
          <a:xfrm>
            <a:off x="1" y="6180790"/>
            <a:ext cx="12185344" cy="677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mn-cs"/>
            </a:endParaRPr>
          </a:p>
        </p:txBody>
      </p:sp>
      <p:sp>
        <p:nvSpPr>
          <p:cNvPr id="22" name="文本框 21"/>
          <p:cNvSpPr txBox="1"/>
          <p:nvPr/>
        </p:nvSpPr>
        <p:spPr>
          <a:xfrm>
            <a:off x="654997" y="1314478"/>
            <a:ext cx="10875349" cy="5016758"/>
          </a:xfrm>
          <a:prstGeom prst="rect">
            <a:avLst/>
          </a:prstGeom>
          <a:noFill/>
        </p:spPr>
        <p:txBody>
          <a:bodyPr wrap="none" rtlCol="0">
            <a:spAutoFit/>
          </a:bodyPr>
          <a:lstStyle/>
          <a:p>
            <a:pPr marL="342900" indent="-342900">
              <a:buClr>
                <a:srgbClr val="002060"/>
              </a:buClr>
              <a:buFont typeface="Wingdings" panose="05000000000000000000" pitchFamily="2" charset="2"/>
              <a:buChar char="Ø"/>
            </a:pPr>
            <a:r>
              <a:rPr lang="en-US" altLang="zh-CN" sz="3200" b="1" dirty="0">
                <a:solidFill>
                  <a:srgbClr val="004098"/>
                </a:solidFill>
                <a:latin typeface="微软雅黑" panose="020B0503020204020204" pitchFamily="34" charset="-122"/>
                <a:ea typeface="微软雅黑" panose="020B0503020204020204" pitchFamily="34" charset="-122"/>
              </a:rPr>
              <a:t>First Wi-Fi backscatter system supporting OFDMA</a:t>
            </a:r>
          </a:p>
          <a:p>
            <a:pPr marL="342900" indent="-342900">
              <a:buClr>
                <a:srgbClr val="002060"/>
              </a:buClr>
              <a:buFont typeface="Wingdings" panose="05000000000000000000" pitchFamily="2" charset="2"/>
              <a:buChar char="Ø"/>
            </a:pPr>
            <a:r>
              <a:rPr lang="en-US" altLang="zh-CN" sz="3200" b="1" dirty="0">
                <a:solidFill>
                  <a:srgbClr val="004098"/>
                </a:solidFill>
                <a:latin typeface="微软雅黑" panose="020B0503020204020204" pitchFamily="34" charset="-122"/>
                <a:ea typeface="微软雅黑" panose="020B0503020204020204" pitchFamily="34" charset="-122"/>
              </a:rPr>
              <a:t>Manage to realize strict system synchronization</a:t>
            </a:r>
          </a:p>
          <a:p>
            <a:pPr>
              <a:buClr>
                <a:srgbClr val="002060"/>
              </a:buClr>
            </a:pPr>
            <a:r>
              <a:rPr lang="en-US" altLang="zh-CN" sz="3200" b="1" dirty="0">
                <a:solidFill>
                  <a:srgbClr val="004098"/>
                </a:solidFill>
                <a:latin typeface="微软雅黑" panose="020B0503020204020204" pitchFamily="34" charset="-122"/>
                <a:ea typeface="微软雅黑" panose="020B0503020204020204" pitchFamily="34" charset="-122"/>
              </a:rPr>
              <a:t>	- Customize excitation signal</a:t>
            </a:r>
          </a:p>
          <a:p>
            <a:pPr>
              <a:buClr>
                <a:srgbClr val="002060"/>
              </a:buClr>
            </a:pPr>
            <a:r>
              <a:rPr lang="en-US" altLang="zh-CN" sz="3200" b="1" dirty="0">
                <a:solidFill>
                  <a:srgbClr val="004098"/>
                </a:solidFill>
                <a:latin typeface="微软雅黑" panose="020B0503020204020204" pitchFamily="34" charset="-122"/>
                <a:ea typeface="微软雅黑" panose="020B0503020204020204" pitchFamily="34" charset="-122"/>
              </a:rPr>
              <a:t>	- Calibrating clock offsets</a:t>
            </a:r>
            <a:endParaRPr lang="zh-CN" altLang="en-US" sz="3200" b="1" dirty="0">
              <a:solidFill>
                <a:srgbClr val="004098"/>
              </a:solidFill>
              <a:latin typeface="微软雅黑" panose="020B0503020204020204" pitchFamily="34" charset="-122"/>
              <a:ea typeface="微软雅黑" panose="020B0503020204020204" pitchFamily="34" charset="-122"/>
            </a:endParaRPr>
          </a:p>
          <a:p>
            <a:pPr>
              <a:buClr>
                <a:srgbClr val="002060"/>
              </a:buClr>
            </a:pPr>
            <a:r>
              <a:rPr lang="en-US" altLang="zh-CN" sz="3200" b="1" dirty="0">
                <a:solidFill>
                  <a:srgbClr val="004098"/>
                </a:solidFill>
                <a:latin typeface="微软雅黑" panose="020B0503020204020204" pitchFamily="34" charset="-122"/>
                <a:ea typeface="微软雅黑" panose="020B0503020204020204" pitchFamily="34" charset="-122"/>
              </a:rPr>
              <a:t>	- Calibrating phase offsets	</a:t>
            </a:r>
            <a:endParaRPr lang="zh-CN" altLang="en-US" sz="3200" b="1" dirty="0">
              <a:solidFill>
                <a:srgbClr val="004098"/>
              </a:solidFill>
              <a:latin typeface="微软雅黑" panose="020B0503020204020204" pitchFamily="34" charset="-122"/>
              <a:ea typeface="微软雅黑" panose="020B0503020204020204" pitchFamily="34" charset="-122"/>
            </a:endParaRPr>
          </a:p>
          <a:p>
            <a:pPr marL="342900" indent="-342900">
              <a:buClr>
                <a:srgbClr val="002060"/>
              </a:buClr>
              <a:buFont typeface="Wingdings" panose="05000000000000000000" pitchFamily="2" charset="2"/>
              <a:buChar char="Ø"/>
            </a:pPr>
            <a:r>
              <a:rPr lang="en-US" altLang="zh-CN" sz="3200" b="1" dirty="0">
                <a:solidFill>
                  <a:srgbClr val="004098"/>
                </a:solidFill>
                <a:latin typeface="微软雅黑" panose="020B0503020204020204" pitchFamily="34" charset="-122"/>
                <a:ea typeface="微软雅黑" panose="020B0503020204020204" pitchFamily="34" charset="-122"/>
              </a:rPr>
              <a:t>Performance</a:t>
            </a:r>
          </a:p>
          <a:p>
            <a:pPr>
              <a:buClr>
                <a:srgbClr val="002060"/>
              </a:buClr>
            </a:pPr>
            <a:r>
              <a:rPr lang="en-US" altLang="zh-CN" sz="3200" b="1" dirty="0">
                <a:solidFill>
                  <a:srgbClr val="004098"/>
                </a:solidFill>
                <a:latin typeface="微软雅黑" panose="020B0503020204020204" pitchFamily="34" charset="-122"/>
                <a:ea typeface="微软雅黑" panose="020B0503020204020204" pitchFamily="34" charset="-122"/>
              </a:rPr>
              <a:t>	- 48 concurrency</a:t>
            </a:r>
          </a:p>
          <a:p>
            <a:pPr>
              <a:buClr>
                <a:srgbClr val="002060"/>
              </a:buClr>
            </a:pPr>
            <a:r>
              <a:rPr lang="en-US" altLang="zh-CN" sz="3200" b="1" dirty="0">
                <a:solidFill>
                  <a:srgbClr val="004098"/>
                </a:solidFill>
                <a:latin typeface="微软雅黑" panose="020B0503020204020204" pitchFamily="34" charset="-122"/>
                <a:ea typeface="微软雅黑" panose="020B0503020204020204" pitchFamily="34" charset="-122"/>
              </a:rPr>
              <a:t>	- 2x distance and 1.45-5× data rate</a:t>
            </a:r>
            <a:endParaRPr lang="zh-CN" altLang="en-US" sz="3200" b="1" dirty="0">
              <a:solidFill>
                <a:srgbClr val="004098"/>
              </a:solidFill>
              <a:latin typeface="微软雅黑" panose="020B0503020204020204" pitchFamily="34" charset="-122"/>
              <a:ea typeface="微软雅黑" panose="020B0503020204020204" pitchFamily="34" charset="-122"/>
            </a:endParaRPr>
          </a:p>
          <a:p>
            <a:pPr>
              <a:buClr>
                <a:srgbClr val="002060"/>
              </a:buClr>
            </a:pPr>
            <a:r>
              <a:rPr lang="en-US" altLang="zh-CN" sz="3200" b="1" dirty="0">
                <a:solidFill>
                  <a:srgbClr val="004098"/>
                </a:solidFill>
                <a:latin typeface="微软雅黑" panose="020B0503020204020204" pitchFamily="34" charset="-122"/>
                <a:ea typeface="微软雅黑" panose="020B0503020204020204" pitchFamily="34" charset="-122"/>
              </a:rPr>
              <a:t>	- Tens of µW</a:t>
            </a:r>
            <a:r>
              <a:rPr lang="zh-CN" altLang="en-US" sz="3200" b="1" dirty="0">
                <a:solidFill>
                  <a:srgbClr val="004098"/>
                </a:solidFill>
                <a:latin typeface="微软雅黑" panose="020B0503020204020204" pitchFamily="34" charset="-122"/>
                <a:ea typeface="微软雅黑" panose="020B0503020204020204" pitchFamily="34" charset="-122"/>
              </a:rPr>
              <a:t> </a:t>
            </a:r>
            <a:r>
              <a:rPr lang="en-US" altLang="zh-CN" sz="3200" b="1" dirty="0">
                <a:solidFill>
                  <a:srgbClr val="004098"/>
                </a:solidFill>
                <a:latin typeface="微软雅黑" panose="020B0503020204020204" pitchFamily="34" charset="-122"/>
                <a:ea typeface="微软雅黑" panose="020B0503020204020204" pitchFamily="34" charset="-122"/>
              </a:rPr>
              <a:t>power consumption on tag	</a:t>
            </a:r>
            <a:endParaRPr lang="zh-CN" altLang="en-US" sz="3200" b="1" dirty="0">
              <a:solidFill>
                <a:srgbClr val="004098"/>
              </a:solidFill>
              <a:latin typeface="微软雅黑" panose="020B0503020204020204" pitchFamily="34" charset="-122"/>
              <a:ea typeface="微软雅黑" panose="020B0503020204020204" pitchFamily="34" charset="-122"/>
            </a:endParaRPr>
          </a:p>
          <a:p>
            <a:pPr marL="342900" indent="-342900">
              <a:buClr>
                <a:srgbClr val="002060"/>
              </a:buClr>
              <a:buFont typeface="Wingdings" panose="05000000000000000000" pitchFamily="2" charset="2"/>
              <a:buChar char="Ø"/>
            </a:pPr>
            <a:endParaRPr lang="zh-CN" altLang="en-US" sz="3200" b="1" dirty="0">
              <a:solidFill>
                <a:srgbClr val="00409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61601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FD4061-1593-4705-B94E-E5E6CDF0DF2C}"/>
              </a:ext>
            </a:extLst>
          </p:cNvPr>
          <p:cNvSpPr/>
          <p:nvPr/>
        </p:nvSpPr>
        <p:spPr>
          <a:xfrm>
            <a:off x="0" y="7044"/>
            <a:ext cx="12185345" cy="68509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9E3F58C-A66B-4A71-AC1F-7AF91EC90588}"/>
              </a:ext>
            </a:extLst>
          </p:cNvPr>
          <p:cNvSpPr/>
          <p:nvPr/>
        </p:nvSpPr>
        <p:spPr>
          <a:xfrm>
            <a:off x="0" y="1498254"/>
            <a:ext cx="12192000" cy="2171070"/>
          </a:xfrm>
          <a:prstGeom prst="rect">
            <a:avLst/>
          </a:prstGeom>
          <a:solidFill>
            <a:srgbClr val="006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3600" dirty="0">
              <a:solidFill>
                <a:srgbClr val="006993"/>
              </a:solidFill>
              <a:latin typeface="Calibri" panose="020F0502020204030204"/>
              <a:ea typeface="等线" panose="02010600030101010101" pitchFamily="2" charset="-122"/>
            </a:endParaRPr>
          </a:p>
        </p:txBody>
      </p:sp>
      <p:sp>
        <p:nvSpPr>
          <p:cNvPr id="8" name="矩形 7">
            <a:extLst>
              <a:ext uri="{FF2B5EF4-FFF2-40B4-BE49-F238E27FC236}">
                <a16:creationId xmlns:a16="http://schemas.microsoft.com/office/drawing/2014/main" id="{0A17B47E-F7C7-49B6-AA12-DAD6955D5616}"/>
              </a:ext>
            </a:extLst>
          </p:cNvPr>
          <p:cNvSpPr/>
          <p:nvPr/>
        </p:nvSpPr>
        <p:spPr>
          <a:xfrm>
            <a:off x="0" y="6180791"/>
            <a:ext cx="12192000" cy="677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zh-CN" altLang="en-US" sz="3600" dirty="0">
              <a:solidFill>
                <a:srgbClr val="FFFFFF"/>
              </a:solidFill>
              <a:latin typeface="Calibri" panose="020F0502020204030204"/>
              <a:ea typeface="等线" panose="02010600030101010101" pitchFamily="2" charset="-122"/>
            </a:endParaRPr>
          </a:p>
        </p:txBody>
      </p:sp>
      <p:pic>
        <p:nvPicPr>
          <p:cNvPr id="9" name="图片 8">
            <a:extLst>
              <a:ext uri="{FF2B5EF4-FFF2-40B4-BE49-F238E27FC236}">
                <a16:creationId xmlns:a16="http://schemas.microsoft.com/office/drawing/2014/main" id="{B8320B53-AD8F-4629-BA73-AF2CDFED2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6248400"/>
            <a:ext cx="1981200" cy="551138"/>
          </a:xfrm>
          <a:prstGeom prst="rect">
            <a:avLst/>
          </a:prstGeom>
        </p:spPr>
      </p:pic>
      <p:sp>
        <p:nvSpPr>
          <p:cNvPr id="10" name="矩形 9"/>
          <p:cNvSpPr/>
          <p:nvPr/>
        </p:nvSpPr>
        <p:spPr>
          <a:xfrm>
            <a:off x="1383324" y="5499519"/>
            <a:ext cx="9144000" cy="461665"/>
          </a:xfrm>
          <a:prstGeom prst="rect">
            <a:avLst/>
          </a:prstGeom>
        </p:spPr>
        <p:txBody>
          <a:bodyPr wrap="square">
            <a:spAutoFit/>
          </a:bodyPr>
          <a:lstStyle/>
          <a:p>
            <a:pPr algn="ctr" fontAlgn="base">
              <a:spcBef>
                <a:spcPct val="0"/>
              </a:spcBef>
              <a:spcAft>
                <a:spcPct val="0"/>
              </a:spcAft>
            </a:pPr>
            <a:r>
              <a:rPr lang="en-US" altLang="zh-CN" sz="2400" b="1" dirty="0">
                <a:solidFill>
                  <a:srgbClr val="002060"/>
                </a:solidFill>
                <a:latin typeface="Arial" panose="020B0604020202020204" pitchFamily="34" charset="0"/>
                <a:ea typeface="微软雅黑" panose="020B0503020204020204" pitchFamily="34" charset="-122"/>
                <a:cs typeface="Arial" panose="020B0604020202020204" pitchFamily="34" charset="0"/>
              </a:rPr>
              <a:t>Oct. 22, 2019</a:t>
            </a:r>
            <a:endParaRPr lang="zh-CN" altLang="en-US" sz="24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nvSpPr>
        <p:spPr>
          <a:xfrm>
            <a:off x="0" y="1584701"/>
            <a:ext cx="12192000" cy="1998176"/>
          </a:xfrm>
          <a:prstGeom prst="rect">
            <a:avLst/>
          </a:prstGeom>
          <a:noFill/>
        </p:spPr>
        <p:txBody>
          <a:bodyPr wrap="square" rtlCol="0">
            <a:spAutoFit/>
          </a:bodyPr>
          <a:lstStyle/>
          <a:p>
            <a:pPr lvl="0" algn="ctr">
              <a:lnSpc>
                <a:spcPct val="150000"/>
              </a:lnSpc>
            </a:pPr>
            <a:r>
              <a:rPr lang="en-US" altLang="zh-CN" sz="4400" b="1" dirty="0">
                <a:solidFill>
                  <a:prstClr val="white"/>
                </a:solidFill>
                <a:latin typeface="Arial" panose="020B0604020202020204" pitchFamily="34" charset="0"/>
                <a:cs typeface="Arial" panose="020B0604020202020204" pitchFamily="34" charset="0"/>
              </a:rPr>
              <a:t>Thank you very much!</a:t>
            </a:r>
          </a:p>
          <a:p>
            <a:pPr lvl="0" algn="ctr">
              <a:lnSpc>
                <a:spcPct val="150000"/>
              </a:lnSpc>
            </a:pPr>
            <a:r>
              <a:rPr lang="en-US" altLang="zh-CN" sz="4400" b="1" dirty="0">
                <a:solidFill>
                  <a:prstClr val="white"/>
                </a:solidFill>
                <a:latin typeface="Arial" panose="020B0604020202020204" pitchFamily="34" charset="0"/>
                <a:cs typeface="Arial" panose="020B0604020202020204" pitchFamily="34" charset="0"/>
              </a:rPr>
              <a:t>Q &amp; A</a:t>
            </a:r>
          </a:p>
        </p:txBody>
      </p:sp>
      <p:sp>
        <p:nvSpPr>
          <p:cNvPr id="12" name="矩形 11">
            <a:extLst>
              <a:ext uri="{FF2B5EF4-FFF2-40B4-BE49-F238E27FC236}">
                <a16:creationId xmlns:a16="http://schemas.microsoft.com/office/drawing/2014/main" id="{4AFB663B-5AE9-4748-A97D-1E4DF1D34255}"/>
              </a:ext>
            </a:extLst>
          </p:cNvPr>
          <p:cNvSpPr/>
          <p:nvPr/>
        </p:nvSpPr>
        <p:spPr>
          <a:xfrm>
            <a:off x="983724" y="4060463"/>
            <a:ext cx="9872661" cy="1305165"/>
          </a:xfrm>
          <a:prstGeom prst="rect">
            <a:avLst/>
          </a:prstGeom>
        </p:spPr>
        <p:txBody>
          <a:bodyPr wrap="square">
            <a:spAutoFit/>
          </a:bodyPr>
          <a:lstStyle/>
          <a:p>
            <a:pPr algn="ctr" fontAlgn="base">
              <a:lnSpc>
                <a:spcPct val="150000"/>
              </a:lnSpc>
              <a:spcBef>
                <a:spcPct val="0"/>
              </a:spcBef>
              <a:spcAft>
                <a:spcPct val="0"/>
              </a:spcAft>
            </a:pPr>
            <a:r>
              <a:rPr lang="en-US" altLang="zh-CN" sz="2800" b="1" u="sng" dirty="0">
                <a:solidFill>
                  <a:srgbClr val="002060"/>
                </a:solidFill>
                <a:latin typeface="Arial" panose="020B0604020202020204" pitchFamily="34" charset="0"/>
                <a:ea typeface="微软雅黑" panose="020B0503020204020204" pitchFamily="34" charset="-122"/>
                <a:cs typeface="Arial" panose="020B0604020202020204" pitchFamily="34" charset="0"/>
              </a:rPr>
              <a:t>Renjie Zhao</a:t>
            </a:r>
            <a:r>
              <a:rPr lang="en-US" altLang="zh-CN" sz="28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rgbClr val="002060"/>
                </a:solidFill>
                <a:latin typeface="Arial" panose="020B0604020202020204" pitchFamily="34" charset="0"/>
                <a:ea typeface="微软雅黑" panose="020B0503020204020204" pitchFamily="34" charset="-122"/>
                <a:cs typeface="Arial" panose="020B0604020202020204" pitchFamily="34" charset="0"/>
              </a:rPr>
              <a:t>Fengyuan</a:t>
            </a: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 Zhu, </a:t>
            </a:r>
            <a:r>
              <a:rPr lang="en-US" altLang="zh-CN" sz="2800" dirty="0" err="1">
                <a:solidFill>
                  <a:srgbClr val="002060"/>
                </a:solidFill>
                <a:latin typeface="Arial" panose="020B0604020202020204" pitchFamily="34" charset="0"/>
                <a:ea typeface="微软雅黑" panose="020B0503020204020204" pitchFamily="34" charset="-122"/>
                <a:cs typeface="Arial" panose="020B0604020202020204" pitchFamily="34" charset="0"/>
              </a:rPr>
              <a:t>Yuda</a:t>
            </a: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 Feng, </a:t>
            </a:r>
            <a:r>
              <a:rPr lang="en-US" altLang="zh-CN" sz="2800" dirty="0" err="1">
                <a:solidFill>
                  <a:srgbClr val="002060"/>
                </a:solidFill>
                <a:latin typeface="Arial" panose="020B0604020202020204" pitchFamily="34" charset="0"/>
                <a:ea typeface="微软雅黑" panose="020B0503020204020204" pitchFamily="34" charset="-122"/>
                <a:cs typeface="Arial" panose="020B0604020202020204" pitchFamily="34" charset="0"/>
              </a:rPr>
              <a:t>Siyuan</a:t>
            </a: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 Peng, </a:t>
            </a:r>
          </a:p>
          <a:p>
            <a:pPr algn="ctr" fontAlgn="base">
              <a:lnSpc>
                <a:spcPct val="150000"/>
              </a:lnSpc>
              <a:spcBef>
                <a:spcPct val="0"/>
              </a:spcBef>
              <a:spcAft>
                <a:spcPct val="0"/>
              </a:spcAft>
            </a:pPr>
            <a:r>
              <a:rPr lang="en-US" altLang="zh-CN" sz="2800" dirty="0">
                <a:solidFill>
                  <a:srgbClr val="002060"/>
                </a:solidFill>
                <a:latin typeface="Arial" panose="020B0604020202020204" pitchFamily="34" charset="0"/>
                <a:ea typeface="微软雅黑" panose="020B0503020204020204" pitchFamily="34" charset="-122"/>
                <a:cs typeface="Arial" panose="020B0604020202020204" pitchFamily="34" charset="0"/>
              </a:rPr>
              <a:t>Xiaohua Tian, Hui Yu, Xinbing Wang</a:t>
            </a:r>
            <a:endParaRPr lang="zh-CN" altLang="en-US" sz="240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117232" y="48322"/>
            <a:ext cx="6565939" cy="581057"/>
          </a:xfrm>
          <a:prstGeom prst="rect">
            <a:avLst/>
          </a:prstGeom>
        </p:spPr>
        <p:txBody>
          <a:bodyPr wrap="square">
            <a:spAutoFit/>
          </a:bodyPr>
          <a:lstStyle/>
          <a:p>
            <a:pPr fontAlgn="base">
              <a:lnSpc>
                <a:spcPct val="150000"/>
              </a:lnSpc>
              <a:spcBef>
                <a:spcPct val="0"/>
              </a:spcBef>
              <a:spcAft>
                <a:spcPct val="0"/>
              </a:spcAft>
              <a:defRPr/>
            </a:pPr>
            <a:r>
              <a:rPr lang="en-US" altLang="zh-CN" sz="2400" b="1" dirty="0">
                <a:solidFill>
                  <a:srgbClr val="002060"/>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err="1">
                <a:solidFill>
                  <a:srgbClr val="002060"/>
                </a:solidFill>
                <a:latin typeface="Arial" panose="020B0604020202020204" pitchFamily="34" charset="0"/>
                <a:ea typeface="微软雅黑" panose="020B0503020204020204" pitchFamily="34" charset="-122"/>
                <a:cs typeface="Arial" panose="020B0604020202020204" pitchFamily="34" charset="0"/>
              </a:rPr>
              <a:t>MobiCom</a:t>
            </a:r>
            <a:r>
              <a:rPr lang="en-US" altLang="zh-CN" sz="2400" b="1" dirty="0">
                <a:solidFill>
                  <a:srgbClr val="002060"/>
                </a:solidFill>
                <a:latin typeface="Arial" panose="020B0604020202020204" pitchFamily="34" charset="0"/>
                <a:ea typeface="微软雅黑" panose="020B0503020204020204" pitchFamily="34" charset="-122"/>
                <a:cs typeface="Arial" panose="020B0604020202020204" pitchFamily="34" charset="0"/>
              </a:rPr>
              <a:t> 2019</a:t>
            </a:r>
            <a:endParaRPr lang="zh-CN" altLang="en-US" sz="24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039869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111E4D5D-19D2-407D-855D-68DF088BA005}"/>
              </a:ext>
            </a:extLst>
          </p:cNvPr>
          <p:cNvSpPr txBox="1"/>
          <p:nvPr/>
        </p:nvSpPr>
        <p:spPr>
          <a:xfrm>
            <a:off x="610764" y="165812"/>
            <a:ext cx="11597484" cy="584775"/>
          </a:xfrm>
          <a:prstGeom prst="rect">
            <a:avLst/>
          </a:prstGeom>
          <a:noFill/>
        </p:spPr>
        <p:txBody>
          <a:bodyPr wrap="square" rtlCol="0">
            <a:spAutoFit/>
          </a:bodyPr>
          <a:lstStyle/>
          <a:p>
            <a:r>
              <a:rPr lang="en-US" altLang="zh-CN" sz="32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Wi-Fi backscatter</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3</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3</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2966FBC0-4ACC-4647-9475-0D8090A40190}"/>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id="{DC6E1C00-805D-4275-934C-EE718755B96E}"/>
              </a:ext>
            </a:extLst>
          </p:cNvPr>
          <p:cNvGrpSpPr/>
          <p:nvPr/>
        </p:nvGrpSpPr>
        <p:grpSpPr>
          <a:xfrm>
            <a:off x="886522" y="2201630"/>
            <a:ext cx="10486202" cy="3627758"/>
            <a:chOff x="1524001" y="2190479"/>
            <a:chExt cx="9196118" cy="3627758"/>
          </a:xfrm>
        </p:grpSpPr>
        <p:pic>
          <p:nvPicPr>
            <p:cNvPr id="18" name="内容占位符 5">
              <a:extLst>
                <a:ext uri="{FF2B5EF4-FFF2-40B4-BE49-F238E27FC236}">
                  <a16:creationId xmlns:a16="http://schemas.microsoft.com/office/drawing/2014/main" id="{B1673A89-9467-49AB-94B3-27EC83901761}"/>
                </a:ext>
              </a:extLst>
            </p:cNvPr>
            <p:cNvPicPr>
              <a:picLocks noChangeAspect="1"/>
            </p:cNvPicPr>
            <p:nvPr/>
          </p:nvPicPr>
          <p:blipFill>
            <a:blip r:embed="rId3"/>
            <a:stretch>
              <a:fillRect/>
            </a:stretch>
          </p:blipFill>
          <p:spPr>
            <a:xfrm>
              <a:off x="8955579" y="2968964"/>
              <a:ext cx="1582419" cy="627308"/>
            </a:xfrm>
            <a:prstGeom prst="rect">
              <a:avLst/>
            </a:prstGeom>
          </p:spPr>
        </p:pic>
        <p:pic>
          <p:nvPicPr>
            <p:cNvPr id="21" name="图片 20">
              <a:extLst>
                <a:ext uri="{FF2B5EF4-FFF2-40B4-BE49-F238E27FC236}">
                  <a16:creationId xmlns:a16="http://schemas.microsoft.com/office/drawing/2014/main" id="{EAE240B3-C625-47B2-A382-F57A7D3BA024}"/>
                </a:ext>
              </a:extLst>
            </p:cNvPr>
            <p:cNvPicPr>
              <a:picLocks noChangeAspect="1"/>
            </p:cNvPicPr>
            <p:nvPr/>
          </p:nvPicPr>
          <p:blipFill>
            <a:blip r:embed="rId4"/>
            <a:stretch>
              <a:fillRect/>
            </a:stretch>
          </p:blipFill>
          <p:spPr>
            <a:xfrm>
              <a:off x="5573900" y="2693104"/>
              <a:ext cx="1103550" cy="1264147"/>
            </a:xfrm>
            <a:prstGeom prst="rect">
              <a:avLst/>
            </a:prstGeom>
          </p:spPr>
        </p:pic>
        <p:pic>
          <p:nvPicPr>
            <p:cNvPr id="22" name="图片 21">
              <a:extLst>
                <a:ext uri="{FF2B5EF4-FFF2-40B4-BE49-F238E27FC236}">
                  <a16:creationId xmlns:a16="http://schemas.microsoft.com/office/drawing/2014/main" id="{65E04DF0-986F-414B-80D7-5B0B427C5D43}"/>
                </a:ext>
              </a:extLst>
            </p:cNvPr>
            <p:cNvPicPr>
              <a:picLocks noChangeAspect="1"/>
            </p:cNvPicPr>
            <p:nvPr/>
          </p:nvPicPr>
          <p:blipFill>
            <a:blip r:embed="rId5"/>
            <a:stretch>
              <a:fillRect/>
            </a:stretch>
          </p:blipFill>
          <p:spPr>
            <a:xfrm>
              <a:off x="7014723" y="2856628"/>
              <a:ext cx="1702125" cy="937101"/>
            </a:xfrm>
            <a:prstGeom prst="rect">
              <a:avLst/>
            </a:prstGeom>
          </p:spPr>
        </p:pic>
        <p:sp>
          <p:nvSpPr>
            <p:cNvPr id="23" name="矩形 22">
              <a:extLst>
                <a:ext uri="{FF2B5EF4-FFF2-40B4-BE49-F238E27FC236}">
                  <a16:creationId xmlns:a16="http://schemas.microsoft.com/office/drawing/2014/main" id="{C793DF16-4CAA-458D-B368-59D7A50D4A8A}"/>
                </a:ext>
              </a:extLst>
            </p:cNvPr>
            <p:cNvSpPr/>
            <p:nvPr/>
          </p:nvSpPr>
          <p:spPr>
            <a:xfrm>
              <a:off x="8814203" y="5069923"/>
              <a:ext cx="1846942" cy="369332"/>
            </a:xfrm>
            <a:prstGeom prst="rect">
              <a:avLst/>
            </a:prstGeom>
          </p:spPr>
          <p:txBody>
            <a:bodyPr wrap="square">
              <a:spAutoFit/>
            </a:bodyPr>
            <a:lstStyle/>
            <a:p>
              <a:pPr algn="ctr"/>
              <a:r>
                <a:rPr lang="en-US" dirty="0">
                  <a:solidFill>
                    <a:srgbClr val="333333"/>
                  </a:solidFill>
                  <a:latin typeface="微软雅黑" panose="020B0503020204020204" pitchFamily="34" charset="-122"/>
                  <a:ea typeface="微软雅黑" panose="020B0503020204020204" pitchFamily="34" charset="-122"/>
                </a:rPr>
                <a:t>SenSys 2016 </a:t>
              </a:r>
            </a:p>
          </p:txBody>
        </p:sp>
        <p:sp>
          <p:nvSpPr>
            <p:cNvPr id="24" name="矩形 23">
              <a:extLst>
                <a:ext uri="{FF2B5EF4-FFF2-40B4-BE49-F238E27FC236}">
                  <a16:creationId xmlns:a16="http://schemas.microsoft.com/office/drawing/2014/main" id="{26C04CE2-2130-47BD-A6A4-0A2148FBBE87}"/>
                </a:ext>
              </a:extLst>
            </p:cNvPr>
            <p:cNvSpPr/>
            <p:nvPr/>
          </p:nvSpPr>
          <p:spPr>
            <a:xfrm>
              <a:off x="6763464" y="5080756"/>
              <a:ext cx="2256952" cy="369332"/>
            </a:xfrm>
            <a:prstGeom prst="rect">
              <a:avLst/>
            </a:prstGeom>
          </p:spPr>
          <p:txBody>
            <a:bodyPr wrap="square">
              <a:spAutoFit/>
            </a:bodyPr>
            <a:lstStyle/>
            <a:p>
              <a:pPr algn="ctr"/>
              <a:r>
                <a:rPr lang="en-US" dirty="0">
                  <a:solidFill>
                    <a:srgbClr val="333333"/>
                  </a:solidFill>
                  <a:latin typeface="微软雅黑" panose="020B0503020204020204" pitchFamily="34" charset="-122"/>
                  <a:ea typeface="微软雅黑" panose="020B0503020204020204" pitchFamily="34" charset="-122"/>
                </a:rPr>
                <a:t>SIGCOMM 2016</a:t>
              </a:r>
              <a:endParaRPr lang="en-US" dirty="0">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C433865C-4C5D-490F-B6B5-412738B216FB}"/>
                </a:ext>
              </a:extLst>
            </p:cNvPr>
            <p:cNvSpPr/>
            <p:nvPr/>
          </p:nvSpPr>
          <p:spPr>
            <a:xfrm>
              <a:off x="5427730" y="5080756"/>
              <a:ext cx="1412007" cy="369332"/>
            </a:xfrm>
            <a:prstGeom prst="rect">
              <a:avLst/>
            </a:prstGeom>
          </p:spPr>
          <p:txBody>
            <a:bodyPr wrap="square">
              <a:spAutoFit/>
            </a:bodyPr>
            <a:lstStyle/>
            <a:p>
              <a:pPr algn="ctr"/>
              <a:r>
                <a:rPr lang="en-US" dirty="0">
                  <a:solidFill>
                    <a:srgbClr val="333333"/>
                  </a:solidFill>
                  <a:latin typeface="微软雅黑" panose="020B0503020204020204" pitchFamily="34" charset="-122"/>
                  <a:ea typeface="微软雅黑" panose="020B0503020204020204" pitchFamily="34" charset="-122"/>
                </a:rPr>
                <a:t>NSDI 2016 </a:t>
              </a:r>
            </a:p>
          </p:txBody>
        </p:sp>
        <p:sp>
          <p:nvSpPr>
            <p:cNvPr id="26" name="矩形 25">
              <a:extLst>
                <a:ext uri="{FF2B5EF4-FFF2-40B4-BE49-F238E27FC236}">
                  <a16:creationId xmlns:a16="http://schemas.microsoft.com/office/drawing/2014/main" id="{CC94DBA6-F1F6-463A-944C-B846CEA56EBE}"/>
                </a:ext>
              </a:extLst>
            </p:cNvPr>
            <p:cNvSpPr/>
            <p:nvPr/>
          </p:nvSpPr>
          <p:spPr>
            <a:xfrm>
              <a:off x="4944180" y="2270038"/>
              <a:ext cx="2521606" cy="369332"/>
            </a:xfrm>
            <a:prstGeom prst="rect">
              <a:avLst/>
            </a:prstGeom>
          </p:spPr>
          <p:txBody>
            <a:bodyPr wrap="square">
              <a:spAutoFit/>
            </a:bodyPr>
            <a:lstStyle/>
            <a:p>
              <a:pPr algn="ctr"/>
              <a:r>
                <a:rPr lang="en-US" altLang="zh-CN" b="1" dirty="0">
                  <a:solidFill>
                    <a:srgbClr val="333333"/>
                  </a:solidFill>
                  <a:latin typeface="微软雅黑" panose="020B0503020204020204" pitchFamily="34" charset="-122"/>
                  <a:ea typeface="微软雅黑" panose="020B0503020204020204" pitchFamily="34" charset="-122"/>
                </a:rPr>
                <a:t>Passive Wi-Fi</a:t>
              </a:r>
              <a:endParaRPr lang="en-US" b="1" dirty="0">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FB641E14-98A7-4A40-AE43-677C657D4732}"/>
                </a:ext>
              </a:extLst>
            </p:cNvPr>
            <p:cNvSpPr/>
            <p:nvPr/>
          </p:nvSpPr>
          <p:spPr>
            <a:xfrm>
              <a:off x="6868908" y="2270038"/>
              <a:ext cx="1993754" cy="369332"/>
            </a:xfrm>
            <a:prstGeom prst="rect">
              <a:avLst/>
            </a:prstGeom>
          </p:spPr>
          <p:txBody>
            <a:bodyPr wrap="square">
              <a:spAutoFit/>
            </a:bodyPr>
            <a:lstStyle/>
            <a:p>
              <a:pPr algn="ctr"/>
              <a:r>
                <a:rPr lang="en-US" altLang="zh-CN" b="1" dirty="0">
                  <a:solidFill>
                    <a:srgbClr val="333333"/>
                  </a:solidFill>
                  <a:latin typeface="微软雅黑" panose="020B0503020204020204" pitchFamily="34" charset="-122"/>
                  <a:ea typeface="微软雅黑" panose="020B0503020204020204" pitchFamily="34" charset="-122"/>
                </a:rPr>
                <a:t>InterScatter</a:t>
              </a:r>
              <a:endParaRPr lang="en-US" b="1" dirty="0">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F2B93B52-46E1-427E-B69F-C4C108109824}"/>
                </a:ext>
              </a:extLst>
            </p:cNvPr>
            <p:cNvSpPr/>
            <p:nvPr/>
          </p:nvSpPr>
          <p:spPr>
            <a:xfrm>
              <a:off x="8955578" y="2228172"/>
              <a:ext cx="1361256" cy="646331"/>
            </a:xfrm>
            <a:prstGeom prst="rect">
              <a:avLst/>
            </a:prstGeom>
          </p:spPr>
          <p:txBody>
            <a:bodyPr wrap="square">
              <a:spAutoFit/>
            </a:bodyPr>
            <a:lstStyle/>
            <a:p>
              <a:pPr algn="ctr"/>
              <a:r>
                <a:rPr lang="en-US" altLang="zh-CN" b="1" dirty="0" err="1">
                  <a:solidFill>
                    <a:srgbClr val="333333"/>
                  </a:solidFill>
                  <a:latin typeface="微软雅黑" panose="020B0503020204020204" pitchFamily="34" charset="-122"/>
                  <a:ea typeface="微软雅黑" panose="020B0503020204020204" pitchFamily="34" charset="-122"/>
                </a:rPr>
                <a:t>HitchHike</a:t>
              </a:r>
              <a:r>
                <a:rPr lang="en-US" altLang="zh-CN" b="1" dirty="0">
                  <a:solidFill>
                    <a:srgbClr val="333333"/>
                  </a:solidFill>
                  <a:latin typeface="微软雅黑" panose="020B0503020204020204" pitchFamily="34" charset="-122"/>
                  <a:ea typeface="微软雅黑" panose="020B0503020204020204" pitchFamily="34" charset="-122"/>
                </a:rPr>
                <a:t> </a:t>
              </a:r>
            </a:p>
            <a:p>
              <a:pPr algn="ctr"/>
              <a:r>
                <a:rPr lang="en-US" altLang="zh-CN" b="1" dirty="0" err="1">
                  <a:solidFill>
                    <a:srgbClr val="333333"/>
                  </a:solidFill>
                  <a:latin typeface="微软雅黑" panose="020B0503020204020204" pitchFamily="34" charset="-122"/>
                  <a:ea typeface="微软雅黑" panose="020B0503020204020204" pitchFamily="34" charset="-122"/>
                </a:rPr>
                <a:t>FreeRider</a:t>
              </a:r>
              <a:endParaRPr lang="en-US" b="1" dirty="0">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B0AB2C23-B947-4CB5-AD5E-0CEF830A36BE}"/>
                </a:ext>
              </a:extLst>
            </p:cNvPr>
            <p:cNvSpPr/>
            <p:nvPr/>
          </p:nvSpPr>
          <p:spPr>
            <a:xfrm>
              <a:off x="9063770" y="5448905"/>
              <a:ext cx="1656349" cy="369332"/>
            </a:xfrm>
            <a:prstGeom prst="rect">
              <a:avLst/>
            </a:prstGeom>
          </p:spPr>
          <p:txBody>
            <a:bodyPr wrap="square">
              <a:spAutoFit/>
            </a:bodyPr>
            <a:lstStyle/>
            <a:p>
              <a:r>
                <a:rPr lang="en-US" altLang="zh-CN" dirty="0">
                  <a:solidFill>
                    <a:srgbClr val="333333"/>
                  </a:solidFill>
                  <a:latin typeface="微软雅黑" panose="020B0503020204020204" pitchFamily="34" charset="-122"/>
                  <a:ea typeface="微软雅黑" panose="020B0503020204020204" pitchFamily="34" charset="-122"/>
                </a:rPr>
                <a:t>CoNext</a:t>
              </a:r>
              <a:r>
                <a:rPr lang="en-US" dirty="0">
                  <a:solidFill>
                    <a:srgbClr val="333333"/>
                  </a:solidFill>
                  <a:latin typeface="微软雅黑" panose="020B0503020204020204" pitchFamily="34" charset="-122"/>
                  <a:ea typeface="微软雅黑" panose="020B0503020204020204" pitchFamily="34" charset="-122"/>
                </a:rPr>
                <a:t> 2017</a:t>
              </a:r>
              <a:endParaRPr lang="en-US" dirty="0">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id="{EFD50114-8BB0-457D-B61C-E7EDB791663F}"/>
                </a:ext>
              </a:extLst>
            </p:cNvPr>
            <p:cNvSpPr/>
            <p:nvPr/>
          </p:nvSpPr>
          <p:spPr>
            <a:xfrm>
              <a:off x="5425126" y="4057537"/>
              <a:ext cx="1394869" cy="646331"/>
            </a:xfrm>
            <a:prstGeom prst="rect">
              <a:avLst/>
            </a:prstGeom>
          </p:spPr>
          <p:txBody>
            <a:bodyPr wrap="square">
              <a:spAutoFit/>
            </a:bodyPr>
            <a:lstStyle/>
            <a:p>
              <a:pPr algn="ctr"/>
              <a:r>
                <a:rPr lang="en-US" altLang="zh-CN" dirty="0">
                  <a:latin typeface="微软雅黑" panose="020B0503020204020204" pitchFamily="34" charset="-122"/>
                  <a:ea typeface="微软雅黑" panose="020B0503020204020204" pitchFamily="34" charset="-122"/>
                </a:rPr>
                <a:t>Frequency </a:t>
              </a:r>
            </a:p>
            <a:p>
              <a:pPr algn="ctr"/>
              <a:r>
                <a:rPr lang="en-US" altLang="zh-CN" dirty="0">
                  <a:latin typeface="微软雅黑" panose="020B0503020204020204" pitchFamily="34" charset="-122"/>
                  <a:ea typeface="微软雅黑" panose="020B0503020204020204" pitchFamily="34" charset="-122"/>
                </a:rPr>
                <a:t>shifting </a:t>
              </a:r>
              <a:endParaRPr lang="zh-CN" altLang="en-US" dirty="0">
                <a:latin typeface="微软雅黑" panose="020B0503020204020204" pitchFamily="34" charset="-122"/>
                <a:ea typeface="微软雅黑" panose="020B0503020204020204" pitchFamily="34" charset="-122"/>
              </a:endParaRPr>
            </a:p>
          </p:txBody>
        </p:sp>
        <p:sp>
          <p:nvSpPr>
            <p:cNvPr id="33" name="矩形 32">
              <a:extLst>
                <a:ext uri="{FF2B5EF4-FFF2-40B4-BE49-F238E27FC236}">
                  <a16:creationId xmlns:a16="http://schemas.microsoft.com/office/drawing/2014/main" id="{C5631787-B688-4157-8E98-828BE8467853}"/>
                </a:ext>
              </a:extLst>
            </p:cNvPr>
            <p:cNvSpPr/>
            <p:nvPr/>
          </p:nvSpPr>
          <p:spPr>
            <a:xfrm>
              <a:off x="6868908" y="4057537"/>
              <a:ext cx="2022926" cy="646331"/>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rPr>
                <a:t>Cross technique </a:t>
              </a:r>
            </a:p>
            <a:p>
              <a:r>
                <a:rPr lang="en-US" altLang="zh-CN" dirty="0">
                  <a:latin typeface="微软雅黑" panose="020B0503020204020204" pitchFamily="34" charset="-122"/>
                  <a:ea typeface="微软雅黑" panose="020B0503020204020204" pitchFamily="34" charset="-122"/>
                </a:rPr>
                <a:t>communication</a:t>
              </a:r>
              <a:endParaRPr lang="zh-CN" altLang="en-US" dirty="0">
                <a:latin typeface="微软雅黑" panose="020B0503020204020204" pitchFamily="34" charset="-122"/>
                <a:ea typeface="微软雅黑" panose="020B0503020204020204" pitchFamily="34" charset="-122"/>
              </a:endParaRPr>
            </a:p>
          </p:txBody>
        </p:sp>
        <p:cxnSp>
          <p:nvCxnSpPr>
            <p:cNvPr id="34" name="直接箭头连接符 33">
              <a:extLst>
                <a:ext uri="{FF2B5EF4-FFF2-40B4-BE49-F238E27FC236}">
                  <a16:creationId xmlns:a16="http://schemas.microsoft.com/office/drawing/2014/main" id="{0CF0EB88-97BB-42A7-B816-342212B68EB2}"/>
                </a:ext>
              </a:extLst>
            </p:cNvPr>
            <p:cNvCxnSpPr>
              <a:cxnSpLocks/>
            </p:cNvCxnSpPr>
            <p:nvPr/>
          </p:nvCxnSpPr>
          <p:spPr>
            <a:xfrm>
              <a:off x="1524001" y="4869506"/>
              <a:ext cx="9137145" cy="13736"/>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B39DE7C6-FC26-4126-9F0D-FDF2FB8D0F68}"/>
                </a:ext>
              </a:extLst>
            </p:cNvPr>
            <p:cNvSpPr/>
            <p:nvPr/>
          </p:nvSpPr>
          <p:spPr>
            <a:xfrm>
              <a:off x="9092357" y="4048650"/>
              <a:ext cx="1364476" cy="646331"/>
            </a:xfrm>
            <a:prstGeom prst="rect">
              <a:avLst/>
            </a:prstGeom>
          </p:spPr>
          <p:txBody>
            <a:bodyPr wrap="square">
              <a:spAutoFit/>
            </a:bodyPr>
            <a:lstStyle/>
            <a:p>
              <a:r>
                <a:rPr lang="en-US" altLang="zh-CN" dirty="0" err="1">
                  <a:latin typeface="微软雅黑" panose="020B0503020204020204" pitchFamily="34" charset="-122"/>
                  <a:ea typeface="微软雅黑" panose="020B0503020204020204" pitchFamily="34" charset="-122"/>
                </a:rPr>
                <a:t>Codeword</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translation</a:t>
              </a:r>
              <a:endParaRPr lang="zh-CN" altLang="en-US" dirty="0">
                <a:latin typeface="微软雅黑" panose="020B0503020204020204" pitchFamily="34" charset="-122"/>
                <a:ea typeface="微软雅黑" panose="020B0503020204020204" pitchFamily="34" charset="-122"/>
              </a:endParaRPr>
            </a:p>
          </p:txBody>
        </p:sp>
        <p:sp>
          <p:nvSpPr>
            <p:cNvPr id="36" name="矩形 35">
              <a:extLst>
                <a:ext uri="{FF2B5EF4-FFF2-40B4-BE49-F238E27FC236}">
                  <a16:creationId xmlns:a16="http://schemas.microsoft.com/office/drawing/2014/main" id="{9EA0D8D0-0DDF-4658-B67B-7B9DAB83DACF}"/>
                </a:ext>
              </a:extLst>
            </p:cNvPr>
            <p:cNvSpPr/>
            <p:nvPr/>
          </p:nvSpPr>
          <p:spPr>
            <a:xfrm>
              <a:off x="3441281" y="5080756"/>
              <a:ext cx="1998431" cy="375200"/>
            </a:xfrm>
            <a:prstGeom prst="rect">
              <a:avLst/>
            </a:prstGeom>
          </p:spPr>
          <p:txBody>
            <a:bodyPr wrap="square">
              <a:spAutoFit/>
            </a:bodyPr>
            <a:lstStyle/>
            <a:p>
              <a:pPr algn="ctr"/>
              <a:r>
                <a:rPr lang="en-US" dirty="0">
                  <a:solidFill>
                    <a:srgbClr val="333333"/>
                  </a:solidFill>
                  <a:latin typeface="微软雅黑" panose="020B0503020204020204" pitchFamily="34" charset="-122"/>
                  <a:ea typeface="微软雅黑" panose="020B0503020204020204" pitchFamily="34" charset="-122"/>
                </a:rPr>
                <a:t>SIGCOMM 201</a:t>
              </a:r>
              <a:r>
                <a:rPr lang="en-US" altLang="zh-CN" dirty="0">
                  <a:solidFill>
                    <a:srgbClr val="333333"/>
                  </a:solidFill>
                  <a:latin typeface="微软雅黑" panose="020B0503020204020204" pitchFamily="34" charset="-122"/>
                  <a:ea typeface="微软雅黑" panose="020B0503020204020204" pitchFamily="34" charset="-122"/>
                </a:rPr>
                <a:t>5</a:t>
              </a:r>
              <a:r>
                <a:rPr lang="en-US" dirty="0">
                  <a:solidFill>
                    <a:srgbClr val="333333"/>
                  </a:solidFill>
                  <a:latin typeface="微软雅黑" panose="020B0503020204020204" pitchFamily="34" charset="-122"/>
                  <a:ea typeface="微软雅黑" panose="020B0503020204020204" pitchFamily="34" charset="-122"/>
                </a:rPr>
                <a:t> </a:t>
              </a:r>
            </a:p>
          </p:txBody>
        </p:sp>
        <p:sp>
          <p:nvSpPr>
            <p:cNvPr id="37" name="矩形 36">
              <a:extLst>
                <a:ext uri="{FF2B5EF4-FFF2-40B4-BE49-F238E27FC236}">
                  <a16:creationId xmlns:a16="http://schemas.microsoft.com/office/drawing/2014/main" id="{3FE020C1-95AD-4205-B330-BA276435E2E2}"/>
                </a:ext>
              </a:extLst>
            </p:cNvPr>
            <p:cNvSpPr/>
            <p:nvPr/>
          </p:nvSpPr>
          <p:spPr>
            <a:xfrm>
              <a:off x="3721605" y="2282484"/>
              <a:ext cx="1338826" cy="369332"/>
            </a:xfrm>
            <a:prstGeom prst="rect">
              <a:avLst/>
            </a:prstGeom>
          </p:spPr>
          <p:txBody>
            <a:bodyPr wrap="square">
              <a:spAutoFit/>
            </a:bodyPr>
            <a:lstStyle/>
            <a:p>
              <a:pPr algn="ctr"/>
              <a:r>
                <a:rPr lang="en-US" altLang="zh-CN" b="1" dirty="0" err="1">
                  <a:solidFill>
                    <a:srgbClr val="333333"/>
                  </a:solidFill>
                  <a:latin typeface="微软雅黑" panose="020B0503020204020204" pitchFamily="34" charset="-122"/>
                  <a:ea typeface="微软雅黑" panose="020B0503020204020204" pitchFamily="34" charset="-122"/>
                </a:rPr>
                <a:t>BackFi</a:t>
              </a:r>
              <a:endParaRPr lang="en-US" b="1" dirty="0">
                <a:latin typeface="微软雅黑" panose="020B0503020204020204" pitchFamily="34" charset="-122"/>
                <a:ea typeface="微软雅黑" panose="020B0503020204020204" pitchFamily="34" charset="-122"/>
              </a:endParaRPr>
            </a:p>
          </p:txBody>
        </p:sp>
        <p:sp>
          <p:nvSpPr>
            <p:cNvPr id="38" name="矩形 37">
              <a:extLst>
                <a:ext uri="{FF2B5EF4-FFF2-40B4-BE49-F238E27FC236}">
                  <a16:creationId xmlns:a16="http://schemas.microsoft.com/office/drawing/2014/main" id="{35A1B326-9008-4115-8391-87ECFC334A2E}"/>
                </a:ext>
              </a:extLst>
            </p:cNvPr>
            <p:cNvSpPr/>
            <p:nvPr/>
          </p:nvSpPr>
          <p:spPr>
            <a:xfrm>
              <a:off x="3663848" y="4231955"/>
              <a:ext cx="1388522" cy="369332"/>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rPr>
                <a:t>Full duplex</a:t>
              </a:r>
              <a:endParaRPr lang="zh-CN" altLang="en-US" dirty="0">
                <a:latin typeface="微软雅黑" panose="020B0503020204020204" pitchFamily="34" charset="-122"/>
                <a:ea typeface="微软雅黑" panose="020B0503020204020204" pitchFamily="34" charset="-122"/>
              </a:endParaRPr>
            </a:p>
          </p:txBody>
        </p:sp>
        <p:pic>
          <p:nvPicPr>
            <p:cNvPr id="39" name="图片 38">
              <a:extLst>
                <a:ext uri="{FF2B5EF4-FFF2-40B4-BE49-F238E27FC236}">
                  <a16:creationId xmlns:a16="http://schemas.microsoft.com/office/drawing/2014/main" id="{28EE3E74-11C5-485A-8657-E1660348E5AF}"/>
                </a:ext>
              </a:extLst>
            </p:cNvPr>
            <p:cNvPicPr>
              <a:picLocks noChangeAspect="1"/>
            </p:cNvPicPr>
            <p:nvPr/>
          </p:nvPicPr>
          <p:blipFill>
            <a:blip r:embed="rId6"/>
            <a:stretch>
              <a:fillRect/>
            </a:stretch>
          </p:blipFill>
          <p:spPr>
            <a:xfrm>
              <a:off x="3532918" y="2835260"/>
              <a:ext cx="1551042" cy="1041031"/>
            </a:xfrm>
            <a:prstGeom prst="rect">
              <a:avLst/>
            </a:prstGeom>
          </p:spPr>
        </p:pic>
        <p:sp>
          <p:nvSpPr>
            <p:cNvPr id="40" name="矩形 39">
              <a:extLst>
                <a:ext uri="{FF2B5EF4-FFF2-40B4-BE49-F238E27FC236}">
                  <a16:creationId xmlns:a16="http://schemas.microsoft.com/office/drawing/2014/main" id="{C353DEF7-305D-4DD5-990C-06F03DD150F3}"/>
                </a:ext>
              </a:extLst>
            </p:cNvPr>
            <p:cNvSpPr/>
            <p:nvPr/>
          </p:nvSpPr>
          <p:spPr>
            <a:xfrm>
              <a:off x="1867559" y="2190479"/>
              <a:ext cx="1596986" cy="646331"/>
            </a:xfrm>
            <a:prstGeom prst="rect">
              <a:avLst/>
            </a:prstGeom>
          </p:spPr>
          <p:txBody>
            <a:bodyPr wrap="square">
              <a:spAutoFit/>
            </a:bodyPr>
            <a:lstStyle/>
            <a:p>
              <a:pPr algn="ctr"/>
              <a:r>
                <a:rPr lang="en-US" b="1" dirty="0">
                  <a:solidFill>
                    <a:srgbClr val="333333"/>
                  </a:solidFill>
                  <a:latin typeface="微软雅黑" panose="020B0503020204020204" pitchFamily="34" charset="-122"/>
                  <a:ea typeface="微软雅黑" panose="020B0503020204020204" pitchFamily="34" charset="-122"/>
                </a:rPr>
                <a:t>Wi-Fi backscatter</a:t>
              </a:r>
              <a:endParaRPr lang="en-US" b="1" dirty="0">
                <a:latin typeface="微软雅黑" panose="020B0503020204020204" pitchFamily="34" charset="-122"/>
                <a:ea typeface="微软雅黑" panose="020B0503020204020204" pitchFamily="34" charset="-122"/>
              </a:endParaRPr>
            </a:p>
          </p:txBody>
        </p:sp>
        <p:pic>
          <p:nvPicPr>
            <p:cNvPr id="41" name="图片 40">
              <a:extLst>
                <a:ext uri="{FF2B5EF4-FFF2-40B4-BE49-F238E27FC236}">
                  <a16:creationId xmlns:a16="http://schemas.microsoft.com/office/drawing/2014/main" id="{8D45E366-4A8C-4FF6-86C8-C166C13EAD6B}"/>
                </a:ext>
              </a:extLst>
            </p:cNvPr>
            <p:cNvPicPr>
              <a:picLocks noChangeAspect="1"/>
            </p:cNvPicPr>
            <p:nvPr/>
          </p:nvPicPr>
          <p:blipFill>
            <a:blip r:embed="rId7"/>
            <a:stretch>
              <a:fillRect/>
            </a:stretch>
          </p:blipFill>
          <p:spPr>
            <a:xfrm>
              <a:off x="1840513" y="3090382"/>
              <a:ext cx="1573040" cy="554238"/>
            </a:xfrm>
            <a:prstGeom prst="rect">
              <a:avLst/>
            </a:prstGeom>
          </p:spPr>
        </p:pic>
        <p:sp>
          <p:nvSpPr>
            <p:cNvPr id="42" name="矩形 41">
              <a:extLst>
                <a:ext uri="{FF2B5EF4-FFF2-40B4-BE49-F238E27FC236}">
                  <a16:creationId xmlns:a16="http://schemas.microsoft.com/office/drawing/2014/main" id="{60D4F5B9-E17D-4A6E-9C7C-B056D1D1B455}"/>
                </a:ext>
              </a:extLst>
            </p:cNvPr>
            <p:cNvSpPr/>
            <p:nvPr/>
          </p:nvSpPr>
          <p:spPr>
            <a:xfrm>
              <a:off x="1743619" y="4023089"/>
              <a:ext cx="1766830" cy="646331"/>
            </a:xfrm>
            <a:prstGeom prst="rect">
              <a:avLst/>
            </a:prstGeom>
          </p:spPr>
          <p:txBody>
            <a:bodyPr wrap="square">
              <a:spAutoFit/>
            </a:bodyPr>
            <a:lstStyle/>
            <a:p>
              <a:pPr algn="ctr"/>
              <a:r>
                <a:rPr lang="en-US" altLang="zh-CN" dirty="0">
                  <a:latin typeface="微软雅黑" panose="020B0503020204020204" pitchFamily="34" charset="-122"/>
                  <a:ea typeface="微软雅黑" panose="020B0503020204020204" pitchFamily="34" charset="-122"/>
                </a:rPr>
                <a:t>Wi-Fi channel </a:t>
              </a:r>
            </a:p>
            <a:p>
              <a:pPr algn="ctr"/>
              <a:r>
                <a:rPr lang="en-US" altLang="zh-CN" dirty="0">
                  <a:latin typeface="微软雅黑" panose="020B0503020204020204" pitchFamily="34" charset="-122"/>
                  <a:ea typeface="微软雅黑" panose="020B0503020204020204" pitchFamily="34" charset="-122"/>
                </a:rPr>
                <a:t>modulation</a:t>
              </a:r>
              <a:endParaRPr lang="zh-CN" altLang="en-US" dirty="0">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0DF30B3F-676F-4200-97CB-FCCDDED54066}"/>
                </a:ext>
              </a:extLst>
            </p:cNvPr>
            <p:cNvSpPr/>
            <p:nvPr/>
          </p:nvSpPr>
          <p:spPr>
            <a:xfrm>
              <a:off x="1625396" y="5078173"/>
              <a:ext cx="1998431" cy="375200"/>
            </a:xfrm>
            <a:prstGeom prst="rect">
              <a:avLst/>
            </a:prstGeom>
          </p:spPr>
          <p:txBody>
            <a:bodyPr wrap="square">
              <a:spAutoFit/>
            </a:bodyPr>
            <a:lstStyle/>
            <a:p>
              <a:pPr algn="ctr"/>
              <a:r>
                <a:rPr lang="en-US" dirty="0">
                  <a:solidFill>
                    <a:srgbClr val="333333"/>
                  </a:solidFill>
                  <a:latin typeface="微软雅黑" panose="020B0503020204020204" pitchFamily="34" charset="-122"/>
                  <a:ea typeface="微软雅黑" panose="020B0503020204020204" pitchFamily="34" charset="-122"/>
                </a:rPr>
                <a:t>SIGCOMM 2014 </a:t>
              </a:r>
            </a:p>
          </p:txBody>
        </p:sp>
      </p:grpSp>
      <p:sp>
        <p:nvSpPr>
          <p:cNvPr id="44" name="矩形 43">
            <a:extLst>
              <a:ext uri="{FF2B5EF4-FFF2-40B4-BE49-F238E27FC236}">
                <a16:creationId xmlns:a16="http://schemas.microsoft.com/office/drawing/2014/main" id="{1776C7BC-17A7-4A0F-A070-EF9E611941D4}"/>
              </a:ext>
            </a:extLst>
          </p:cNvPr>
          <p:cNvSpPr/>
          <p:nvPr/>
        </p:nvSpPr>
        <p:spPr>
          <a:xfrm>
            <a:off x="1695820" y="1311519"/>
            <a:ext cx="8878397" cy="461665"/>
          </a:xfrm>
          <a:prstGeom prst="rect">
            <a:avLst/>
          </a:prstGeom>
        </p:spPr>
        <p:txBody>
          <a:bodyPr wrap="square">
            <a:spAutoFit/>
          </a:bodyPr>
          <a:lstStyle/>
          <a:p>
            <a:pPr algn="ctr"/>
            <a:r>
              <a:rPr lang="en-US" sz="2400" b="1" dirty="0">
                <a:solidFill>
                  <a:srgbClr val="C00000"/>
                </a:solidFill>
                <a:latin typeface="微软雅黑" panose="020B0503020204020204" pitchFamily="34" charset="-122"/>
                <a:ea typeface="微软雅黑" panose="020B0503020204020204" pitchFamily="34" charset="-122"/>
              </a:rPr>
              <a:t>Ultra-low power wireless communication leverage Wi-Fi</a:t>
            </a:r>
          </a:p>
        </p:txBody>
      </p:sp>
    </p:spTree>
    <p:extLst>
      <p:ext uri="{BB962C8B-B14F-4D97-AF65-F5344CB8AC3E}">
        <p14:creationId xmlns:p14="http://schemas.microsoft.com/office/powerpoint/2010/main" val="135932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111E4D5D-19D2-407D-855D-68DF088BA005}"/>
              </a:ext>
            </a:extLst>
          </p:cNvPr>
          <p:cNvSpPr txBox="1"/>
          <p:nvPr/>
        </p:nvSpPr>
        <p:spPr>
          <a:xfrm>
            <a:off x="610764" y="165812"/>
            <a:ext cx="11597484" cy="584775"/>
          </a:xfrm>
          <a:prstGeom prst="rect">
            <a:avLst/>
          </a:prstGeom>
          <a:noFill/>
        </p:spPr>
        <p:txBody>
          <a:bodyPr wrap="square" rtlCol="0">
            <a:spAutoFit/>
          </a:bodyPr>
          <a:lstStyle/>
          <a:p>
            <a:r>
              <a:rPr lang="en-US" altLang="zh-CN" sz="3200" b="1" dirty="0">
                <a:solidFill>
                  <a:schemeClr val="bg2">
                    <a:lumMod val="1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Wi-Fi itself evolving</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4</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4</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2966FBC0-4ACC-4647-9475-0D8090A40190}"/>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BCB8F802-8C73-4EFE-B1A8-6EBDC51B3062}"/>
              </a:ext>
            </a:extLst>
          </p:cNvPr>
          <p:cNvCxnSpPr>
            <a:cxnSpLocks/>
          </p:cNvCxnSpPr>
          <p:nvPr/>
        </p:nvCxnSpPr>
        <p:spPr>
          <a:xfrm flipH="1">
            <a:off x="5923334" y="1816606"/>
            <a:ext cx="7205" cy="2895614"/>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9" name="任意多边形 5">
            <a:extLst>
              <a:ext uri="{FF2B5EF4-FFF2-40B4-BE49-F238E27FC236}">
                <a16:creationId xmlns:a16="http://schemas.microsoft.com/office/drawing/2014/main" id="{2E0AD044-39C1-494D-9871-B2662D742677}"/>
              </a:ext>
            </a:extLst>
          </p:cNvPr>
          <p:cNvSpPr/>
          <p:nvPr/>
        </p:nvSpPr>
        <p:spPr>
          <a:xfrm>
            <a:off x="3632254" y="1628487"/>
            <a:ext cx="308832" cy="1023950"/>
          </a:xfrm>
          <a:custGeom>
            <a:avLst/>
            <a:gdLst>
              <a:gd name="connsiteX0" fmla="*/ 308832 w 308832"/>
              <a:gd name="connsiteY0" fmla="*/ 0 h 1023950"/>
              <a:gd name="connsiteX1" fmla="*/ 308832 w 308832"/>
              <a:gd name="connsiteY1" fmla="*/ 0 h 1023950"/>
              <a:gd name="connsiteX2" fmla="*/ 287401 w 308832"/>
              <a:gd name="connsiteY2" fmla="*/ 23812 h 1023950"/>
              <a:gd name="connsiteX3" fmla="*/ 280257 w 308832"/>
              <a:gd name="connsiteY3" fmla="*/ 28575 h 1023950"/>
              <a:gd name="connsiteX4" fmla="*/ 275495 w 308832"/>
              <a:gd name="connsiteY4" fmla="*/ 35719 h 1023950"/>
              <a:gd name="connsiteX5" fmla="*/ 268351 w 308832"/>
              <a:gd name="connsiteY5" fmla="*/ 38100 h 1023950"/>
              <a:gd name="connsiteX6" fmla="*/ 251682 w 308832"/>
              <a:gd name="connsiteY6" fmla="*/ 45244 h 1023950"/>
              <a:gd name="connsiteX7" fmla="*/ 237395 w 308832"/>
              <a:gd name="connsiteY7" fmla="*/ 50006 h 1023950"/>
              <a:gd name="connsiteX8" fmla="*/ 230251 w 308832"/>
              <a:gd name="connsiteY8" fmla="*/ 52387 h 1023950"/>
              <a:gd name="connsiteX9" fmla="*/ 223107 w 308832"/>
              <a:gd name="connsiteY9" fmla="*/ 59531 h 1023950"/>
              <a:gd name="connsiteX10" fmla="*/ 215964 w 308832"/>
              <a:gd name="connsiteY10" fmla="*/ 61912 h 1023950"/>
              <a:gd name="connsiteX11" fmla="*/ 194532 w 308832"/>
              <a:gd name="connsiteY11" fmla="*/ 66675 h 1023950"/>
              <a:gd name="connsiteX12" fmla="*/ 180245 w 308832"/>
              <a:gd name="connsiteY12" fmla="*/ 71437 h 1023950"/>
              <a:gd name="connsiteX13" fmla="*/ 158814 w 308832"/>
              <a:gd name="connsiteY13" fmla="*/ 76200 h 1023950"/>
              <a:gd name="connsiteX14" fmla="*/ 144526 w 308832"/>
              <a:gd name="connsiteY14" fmla="*/ 83344 h 1023950"/>
              <a:gd name="connsiteX15" fmla="*/ 137382 w 308832"/>
              <a:gd name="connsiteY15" fmla="*/ 90487 h 1023950"/>
              <a:gd name="connsiteX16" fmla="*/ 127857 w 308832"/>
              <a:gd name="connsiteY16" fmla="*/ 104775 h 1023950"/>
              <a:gd name="connsiteX17" fmla="*/ 123095 w 308832"/>
              <a:gd name="connsiteY17" fmla="*/ 123825 h 1023950"/>
              <a:gd name="connsiteX18" fmla="*/ 118332 w 308832"/>
              <a:gd name="connsiteY18" fmla="*/ 133350 h 1023950"/>
              <a:gd name="connsiteX19" fmla="*/ 115951 w 308832"/>
              <a:gd name="connsiteY19" fmla="*/ 140494 h 1023950"/>
              <a:gd name="connsiteX20" fmla="*/ 104045 w 308832"/>
              <a:gd name="connsiteY20" fmla="*/ 157162 h 1023950"/>
              <a:gd name="connsiteX21" fmla="*/ 92139 w 308832"/>
              <a:gd name="connsiteY21" fmla="*/ 178594 h 1023950"/>
              <a:gd name="connsiteX22" fmla="*/ 87376 w 308832"/>
              <a:gd name="connsiteY22" fmla="*/ 185737 h 1023950"/>
              <a:gd name="connsiteX23" fmla="*/ 84995 w 308832"/>
              <a:gd name="connsiteY23" fmla="*/ 197644 h 1023950"/>
              <a:gd name="connsiteX24" fmla="*/ 80232 w 308832"/>
              <a:gd name="connsiteY24" fmla="*/ 204787 h 1023950"/>
              <a:gd name="connsiteX25" fmla="*/ 73089 w 308832"/>
              <a:gd name="connsiteY25" fmla="*/ 219075 h 1023950"/>
              <a:gd name="connsiteX26" fmla="*/ 68326 w 308832"/>
              <a:gd name="connsiteY26" fmla="*/ 235744 h 1023950"/>
              <a:gd name="connsiteX27" fmla="*/ 61182 w 308832"/>
              <a:gd name="connsiteY27" fmla="*/ 242887 h 1023950"/>
              <a:gd name="connsiteX28" fmla="*/ 51657 w 308832"/>
              <a:gd name="connsiteY28" fmla="*/ 261937 h 1023950"/>
              <a:gd name="connsiteX29" fmla="*/ 46895 w 308832"/>
              <a:gd name="connsiteY29" fmla="*/ 271462 h 1023950"/>
              <a:gd name="connsiteX30" fmla="*/ 44514 w 308832"/>
              <a:gd name="connsiteY30" fmla="*/ 278606 h 1023950"/>
              <a:gd name="connsiteX31" fmla="*/ 30226 w 308832"/>
              <a:gd name="connsiteY31" fmla="*/ 307181 h 1023950"/>
              <a:gd name="connsiteX32" fmla="*/ 25464 w 308832"/>
              <a:gd name="connsiteY32" fmla="*/ 321469 h 1023950"/>
              <a:gd name="connsiteX33" fmla="*/ 23082 w 308832"/>
              <a:gd name="connsiteY33" fmla="*/ 328612 h 1023950"/>
              <a:gd name="connsiteX34" fmla="*/ 18320 w 308832"/>
              <a:gd name="connsiteY34" fmla="*/ 347662 h 1023950"/>
              <a:gd name="connsiteX35" fmla="*/ 15939 w 308832"/>
              <a:gd name="connsiteY35" fmla="*/ 376237 h 1023950"/>
              <a:gd name="connsiteX36" fmla="*/ 11176 w 308832"/>
              <a:gd name="connsiteY36" fmla="*/ 481012 h 1023950"/>
              <a:gd name="connsiteX37" fmla="*/ 8795 w 308832"/>
              <a:gd name="connsiteY37" fmla="*/ 502444 h 1023950"/>
              <a:gd name="connsiteX38" fmla="*/ 6414 w 308832"/>
              <a:gd name="connsiteY38" fmla="*/ 509587 h 1023950"/>
              <a:gd name="connsiteX39" fmla="*/ 4032 w 308832"/>
              <a:gd name="connsiteY39" fmla="*/ 519112 h 1023950"/>
              <a:gd name="connsiteX40" fmla="*/ 1651 w 308832"/>
              <a:gd name="connsiteY40" fmla="*/ 626269 h 1023950"/>
              <a:gd name="connsiteX41" fmla="*/ 8795 w 308832"/>
              <a:gd name="connsiteY41" fmla="*/ 826294 h 1023950"/>
              <a:gd name="connsiteX42" fmla="*/ 13557 w 308832"/>
              <a:gd name="connsiteY42" fmla="*/ 842962 h 1023950"/>
              <a:gd name="connsiteX43" fmla="*/ 15939 w 308832"/>
              <a:gd name="connsiteY43" fmla="*/ 852487 h 1023950"/>
              <a:gd name="connsiteX44" fmla="*/ 23082 w 308832"/>
              <a:gd name="connsiteY44" fmla="*/ 866775 h 1023950"/>
              <a:gd name="connsiteX45" fmla="*/ 27845 w 308832"/>
              <a:gd name="connsiteY45" fmla="*/ 890587 h 1023950"/>
              <a:gd name="connsiteX46" fmla="*/ 37370 w 308832"/>
              <a:gd name="connsiteY46" fmla="*/ 907256 h 1023950"/>
              <a:gd name="connsiteX47" fmla="*/ 46895 w 308832"/>
              <a:gd name="connsiteY47" fmla="*/ 938212 h 1023950"/>
              <a:gd name="connsiteX48" fmla="*/ 56420 w 308832"/>
              <a:gd name="connsiteY48" fmla="*/ 952500 h 1023950"/>
              <a:gd name="connsiteX49" fmla="*/ 63564 w 308832"/>
              <a:gd name="connsiteY49" fmla="*/ 966787 h 1023950"/>
              <a:gd name="connsiteX50" fmla="*/ 65945 w 308832"/>
              <a:gd name="connsiteY50" fmla="*/ 973931 h 1023950"/>
              <a:gd name="connsiteX51" fmla="*/ 70707 w 308832"/>
              <a:gd name="connsiteY51" fmla="*/ 981075 h 1023950"/>
              <a:gd name="connsiteX52" fmla="*/ 77851 w 308832"/>
              <a:gd name="connsiteY52" fmla="*/ 995362 h 1023950"/>
              <a:gd name="connsiteX53" fmla="*/ 84995 w 308832"/>
              <a:gd name="connsiteY53" fmla="*/ 1009650 h 1023950"/>
              <a:gd name="connsiteX54" fmla="*/ 92139 w 308832"/>
              <a:gd name="connsiteY54" fmla="*/ 1016794 h 1023950"/>
              <a:gd name="connsiteX55" fmla="*/ 99282 w 308832"/>
              <a:gd name="connsiteY55" fmla="*/ 1023937 h 10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832" h="1023950">
                <a:moveTo>
                  <a:pt x="308832" y="0"/>
                </a:moveTo>
                <a:lnTo>
                  <a:pt x="308832" y="0"/>
                </a:lnTo>
                <a:cubicBezTo>
                  <a:pt x="305727" y="3622"/>
                  <a:pt x="293566" y="18675"/>
                  <a:pt x="287401" y="23812"/>
                </a:cubicBezTo>
                <a:cubicBezTo>
                  <a:pt x="285202" y="25644"/>
                  <a:pt x="282638" y="26987"/>
                  <a:pt x="280257" y="28575"/>
                </a:cubicBezTo>
                <a:cubicBezTo>
                  <a:pt x="278670" y="30956"/>
                  <a:pt x="277730" y="33931"/>
                  <a:pt x="275495" y="35719"/>
                </a:cubicBezTo>
                <a:cubicBezTo>
                  <a:pt x="273535" y="37287"/>
                  <a:pt x="270596" y="36978"/>
                  <a:pt x="268351" y="38100"/>
                </a:cubicBezTo>
                <a:cubicBezTo>
                  <a:pt x="247572" y="48488"/>
                  <a:pt x="276462" y="37810"/>
                  <a:pt x="251682" y="45244"/>
                </a:cubicBezTo>
                <a:cubicBezTo>
                  <a:pt x="246874" y="46687"/>
                  <a:pt x="242157" y="48419"/>
                  <a:pt x="237395" y="50006"/>
                </a:cubicBezTo>
                <a:lnTo>
                  <a:pt x="230251" y="52387"/>
                </a:lnTo>
                <a:cubicBezTo>
                  <a:pt x="227870" y="54768"/>
                  <a:pt x="225909" y="57663"/>
                  <a:pt x="223107" y="59531"/>
                </a:cubicBezTo>
                <a:cubicBezTo>
                  <a:pt x="221019" y="60923"/>
                  <a:pt x="218399" y="61303"/>
                  <a:pt x="215964" y="61912"/>
                </a:cubicBezTo>
                <a:cubicBezTo>
                  <a:pt x="208864" y="63687"/>
                  <a:pt x="201603" y="64789"/>
                  <a:pt x="194532" y="66675"/>
                </a:cubicBezTo>
                <a:cubicBezTo>
                  <a:pt x="189682" y="67968"/>
                  <a:pt x="185197" y="70612"/>
                  <a:pt x="180245" y="71437"/>
                </a:cubicBezTo>
                <a:cubicBezTo>
                  <a:pt x="174759" y="72352"/>
                  <a:pt x="164676" y="73269"/>
                  <a:pt x="158814" y="76200"/>
                </a:cubicBezTo>
                <a:cubicBezTo>
                  <a:pt x="140345" y="85434"/>
                  <a:pt x="162487" y="77355"/>
                  <a:pt x="144526" y="83344"/>
                </a:cubicBezTo>
                <a:cubicBezTo>
                  <a:pt x="142145" y="85725"/>
                  <a:pt x="139449" y="87829"/>
                  <a:pt x="137382" y="90487"/>
                </a:cubicBezTo>
                <a:cubicBezTo>
                  <a:pt x="133868" y="95005"/>
                  <a:pt x="127857" y="104775"/>
                  <a:pt x="127857" y="104775"/>
                </a:cubicBezTo>
                <a:cubicBezTo>
                  <a:pt x="126460" y="111760"/>
                  <a:pt x="125840" y="117420"/>
                  <a:pt x="123095" y="123825"/>
                </a:cubicBezTo>
                <a:cubicBezTo>
                  <a:pt x="121697" y="127088"/>
                  <a:pt x="119730" y="130087"/>
                  <a:pt x="118332" y="133350"/>
                </a:cubicBezTo>
                <a:cubicBezTo>
                  <a:pt x="117343" y="135657"/>
                  <a:pt x="117073" y="138249"/>
                  <a:pt x="115951" y="140494"/>
                </a:cubicBezTo>
                <a:cubicBezTo>
                  <a:pt x="114210" y="143976"/>
                  <a:pt x="105663" y="155005"/>
                  <a:pt x="104045" y="157162"/>
                </a:cubicBezTo>
                <a:cubicBezTo>
                  <a:pt x="99855" y="169735"/>
                  <a:pt x="103055" y="162220"/>
                  <a:pt x="92139" y="178594"/>
                </a:cubicBezTo>
                <a:lnTo>
                  <a:pt x="87376" y="185737"/>
                </a:lnTo>
                <a:cubicBezTo>
                  <a:pt x="86582" y="189706"/>
                  <a:pt x="86416" y="193854"/>
                  <a:pt x="84995" y="197644"/>
                </a:cubicBezTo>
                <a:cubicBezTo>
                  <a:pt x="83990" y="200324"/>
                  <a:pt x="81622" y="202285"/>
                  <a:pt x="80232" y="204787"/>
                </a:cubicBezTo>
                <a:cubicBezTo>
                  <a:pt x="77646" y="209442"/>
                  <a:pt x="75066" y="214131"/>
                  <a:pt x="73089" y="219075"/>
                </a:cubicBezTo>
                <a:cubicBezTo>
                  <a:pt x="72298" y="221053"/>
                  <a:pt x="70055" y="233151"/>
                  <a:pt x="68326" y="235744"/>
                </a:cubicBezTo>
                <a:cubicBezTo>
                  <a:pt x="66458" y="238546"/>
                  <a:pt x="63563" y="240506"/>
                  <a:pt x="61182" y="242887"/>
                </a:cubicBezTo>
                <a:cubicBezTo>
                  <a:pt x="56829" y="255948"/>
                  <a:pt x="61030" y="245065"/>
                  <a:pt x="51657" y="261937"/>
                </a:cubicBezTo>
                <a:cubicBezTo>
                  <a:pt x="49933" y="265040"/>
                  <a:pt x="48293" y="268199"/>
                  <a:pt x="46895" y="271462"/>
                </a:cubicBezTo>
                <a:cubicBezTo>
                  <a:pt x="45906" y="273769"/>
                  <a:pt x="45733" y="276412"/>
                  <a:pt x="44514" y="278606"/>
                </a:cubicBezTo>
                <a:cubicBezTo>
                  <a:pt x="29128" y="306303"/>
                  <a:pt x="39498" y="279367"/>
                  <a:pt x="30226" y="307181"/>
                </a:cubicBezTo>
                <a:lnTo>
                  <a:pt x="25464" y="321469"/>
                </a:lnTo>
                <a:cubicBezTo>
                  <a:pt x="24670" y="323850"/>
                  <a:pt x="23691" y="326177"/>
                  <a:pt x="23082" y="328612"/>
                </a:cubicBezTo>
                <a:lnTo>
                  <a:pt x="18320" y="347662"/>
                </a:lnTo>
                <a:cubicBezTo>
                  <a:pt x="17526" y="357187"/>
                  <a:pt x="16337" y="366687"/>
                  <a:pt x="15939" y="376237"/>
                </a:cubicBezTo>
                <a:cubicBezTo>
                  <a:pt x="10544" y="505703"/>
                  <a:pt x="17737" y="425237"/>
                  <a:pt x="11176" y="481012"/>
                </a:cubicBezTo>
                <a:cubicBezTo>
                  <a:pt x="10336" y="488151"/>
                  <a:pt x="9977" y="495354"/>
                  <a:pt x="8795" y="502444"/>
                </a:cubicBezTo>
                <a:cubicBezTo>
                  <a:pt x="8382" y="504920"/>
                  <a:pt x="7104" y="507174"/>
                  <a:pt x="6414" y="509587"/>
                </a:cubicBezTo>
                <a:cubicBezTo>
                  <a:pt x="5515" y="512734"/>
                  <a:pt x="4826" y="515937"/>
                  <a:pt x="4032" y="519112"/>
                </a:cubicBezTo>
                <a:cubicBezTo>
                  <a:pt x="3238" y="554831"/>
                  <a:pt x="1363" y="590542"/>
                  <a:pt x="1651" y="626269"/>
                </a:cubicBezTo>
                <a:cubicBezTo>
                  <a:pt x="2124" y="684861"/>
                  <a:pt x="-5602" y="761498"/>
                  <a:pt x="8795" y="826294"/>
                </a:cubicBezTo>
                <a:cubicBezTo>
                  <a:pt x="12513" y="843028"/>
                  <a:pt x="9582" y="829053"/>
                  <a:pt x="13557" y="842962"/>
                </a:cubicBezTo>
                <a:cubicBezTo>
                  <a:pt x="14456" y="846109"/>
                  <a:pt x="14724" y="849448"/>
                  <a:pt x="15939" y="852487"/>
                </a:cubicBezTo>
                <a:cubicBezTo>
                  <a:pt x="17916" y="857431"/>
                  <a:pt x="20701" y="862012"/>
                  <a:pt x="23082" y="866775"/>
                </a:cubicBezTo>
                <a:cubicBezTo>
                  <a:pt x="23959" y="872915"/>
                  <a:pt x="24521" y="883938"/>
                  <a:pt x="27845" y="890587"/>
                </a:cubicBezTo>
                <a:cubicBezTo>
                  <a:pt x="30707" y="896311"/>
                  <a:pt x="34195" y="901700"/>
                  <a:pt x="37370" y="907256"/>
                </a:cubicBezTo>
                <a:cubicBezTo>
                  <a:pt x="37824" y="908845"/>
                  <a:pt x="45245" y="935737"/>
                  <a:pt x="46895" y="938212"/>
                </a:cubicBezTo>
                <a:lnTo>
                  <a:pt x="56420" y="952500"/>
                </a:lnTo>
                <a:cubicBezTo>
                  <a:pt x="62405" y="970457"/>
                  <a:pt x="54331" y="948323"/>
                  <a:pt x="63564" y="966787"/>
                </a:cubicBezTo>
                <a:cubicBezTo>
                  <a:pt x="64687" y="969032"/>
                  <a:pt x="64823" y="971686"/>
                  <a:pt x="65945" y="973931"/>
                </a:cubicBezTo>
                <a:cubicBezTo>
                  <a:pt x="67225" y="976491"/>
                  <a:pt x="69427" y="978515"/>
                  <a:pt x="70707" y="981075"/>
                </a:cubicBezTo>
                <a:cubicBezTo>
                  <a:pt x="80563" y="1000787"/>
                  <a:pt x="64208" y="974898"/>
                  <a:pt x="77851" y="995362"/>
                </a:cubicBezTo>
                <a:cubicBezTo>
                  <a:pt x="80238" y="1002523"/>
                  <a:pt x="79865" y="1003494"/>
                  <a:pt x="84995" y="1009650"/>
                </a:cubicBezTo>
                <a:cubicBezTo>
                  <a:pt x="87151" y="1012237"/>
                  <a:pt x="89983" y="1014207"/>
                  <a:pt x="92139" y="1016794"/>
                </a:cubicBezTo>
                <a:cubicBezTo>
                  <a:pt x="98642" y="1024597"/>
                  <a:pt x="93679" y="1023937"/>
                  <a:pt x="99282" y="102393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箭头: 五边形 129">
            <a:extLst>
              <a:ext uri="{FF2B5EF4-FFF2-40B4-BE49-F238E27FC236}">
                <a16:creationId xmlns:a16="http://schemas.microsoft.com/office/drawing/2014/main" id="{E0EA2E36-768C-4F98-8AD0-02E0603A67F5}"/>
              </a:ext>
            </a:extLst>
          </p:cNvPr>
          <p:cNvSpPr/>
          <p:nvPr/>
        </p:nvSpPr>
        <p:spPr>
          <a:xfrm>
            <a:off x="1613469" y="5107832"/>
            <a:ext cx="2166006" cy="41354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802.11 a/b/g/n</a:t>
            </a:r>
            <a:endParaRPr lang="en-US" dirty="0">
              <a:latin typeface="微软雅黑" panose="020B0503020204020204" pitchFamily="34" charset="-122"/>
              <a:ea typeface="微软雅黑" panose="020B0503020204020204" pitchFamily="34" charset="-122"/>
            </a:endParaRPr>
          </a:p>
        </p:txBody>
      </p:sp>
      <p:sp>
        <p:nvSpPr>
          <p:cNvPr id="131" name="箭头: V 形 130">
            <a:extLst>
              <a:ext uri="{FF2B5EF4-FFF2-40B4-BE49-F238E27FC236}">
                <a16:creationId xmlns:a16="http://schemas.microsoft.com/office/drawing/2014/main" id="{E4464CEC-A9EA-441C-B72B-32EF210111C3}"/>
              </a:ext>
            </a:extLst>
          </p:cNvPr>
          <p:cNvSpPr/>
          <p:nvPr/>
        </p:nvSpPr>
        <p:spPr>
          <a:xfrm>
            <a:off x="3809080" y="5107832"/>
            <a:ext cx="2166007" cy="41354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微软雅黑" panose="020B0503020204020204" pitchFamily="34" charset="-122"/>
                <a:ea typeface="微软雅黑" panose="020B0503020204020204" pitchFamily="34" charset="-122"/>
              </a:rPr>
              <a:t>11 ac </a:t>
            </a:r>
            <a:r>
              <a:rPr lang="en-US" altLang="zh-CN" dirty="0">
                <a:latin typeface="微软雅黑" panose="020B0503020204020204" pitchFamily="34" charset="-122"/>
                <a:ea typeface="微软雅黑" panose="020B0503020204020204" pitchFamily="34" charset="-122"/>
              </a:rPr>
              <a:t>Wave1</a:t>
            </a:r>
            <a:endParaRPr lang="en-US" dirty="0">
              <a:latin typeface="微软雅黑" panose="020B0503020204020204" pitchFamily="34" charset="-122"/>
              <a:ea typeface="微软雅黑" panose="020B0503020204020204" pitchFamily="34" charset="-122"/>
            </a:endParaRPr>
          </a:p>
        </p:txBody>
      </p:sp>
      <p:sp>
        <p:nvSpPr>
          <p:cNvPr id="132" name="箭头: V 形 131">
            <a:extLst>
              <a:ext uri="{FF2B5EF4-FFF2-40B4-BE49-F238E27FC236}">
                <a16:creationId xmlns:a16="http://schemas.microsoft.com/office/drawing/2014/main" id="{AE4976C9-E7FC-4BB3-B68D-BC5A2320A791}"/>
              </a:ext>
            </a:extLst>
          </p:cNvPr>
          <p:cNvSpPr/>
          <p:nvPr/>
        </p:nvSpPr>
        <p:spPr>
          <a:xfrm>
            <a:off x="5993543" y="5107832"/>
            <a:ext cx="2166007" cy="41354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微软雅黑" panose="020B0503020204020204" pitchFamily="34" charset="-122"/>
                <a:ea typeface="微软雅黑" panose="020B0503020204020204" pitchFamily="34" charset="-122"/>
              </a:rPr>
              <a:t>11 ac </a:t>
            </a:r>
            <a:r>
              <a:rPr lang="en-US" altLang="zh-CN" dirty="0">
                <a:latin typeface="微软雅黑" panose="020B0503020204020204" pitchFamily="34" charset="-122"/>
                <a:ea typeface="微软雅黑" panose="020B0503020204020204" pitchFamily="34" charset="-122"/>
              </a:rPr>
              <a:t>Wave2</a:t>
            </a:r>
            <a:endParaRPr lang="en-US" dirty="0">
              <a:latin typeface="微软雅黑" panose="020B0503020204020204" pitchFamily="34" charset="-122"/>
              <a:ea typeface="微软雅黑" panose="020B0503020204020204" pitchFamily="34" charset="-122"/>
            </a:endParaRPr>
          </a:p>
        </p:txBody>
      </p:sp>
      <p:sp>
        <p:nvSpPr>
          <p:cNvPr id="133" name="箭头: V 形 132">
            <a:extLst>
              <a:ext uri="{FF2B5EF4-FFF2-40B4-BE49-F238E27FC236}">
                <a16:creationId xmlns:a16="http://schemas.microsoft.com/office/drawing/2014/main" id="{C20815B0-508A-4651-8E06-C8BDA9AB4DBF}"/>
              </a:ext>
            </a:extLst>
          </p:cNvPr>
          <p:cNvSpPr/>
          <p:nvPr/>
        </p:nvSpPr>
        <p:spPr>
          <a:xfrm>
            <a:off x="8176609" y="5107832"/>
            <a:ext cx="2166007" cy="413542"/>
          </a:xfrm>
          <a:prstGeom prst="chevron">
            <a:avLst/>
          </a:prstGeom>
          <a:gradFill>
            <a:gsLst>
              <a:gs pos="0">
                <a:schemeClr val="accent1">
                  <a:lumMod val="5000"/>
                  <a:lumOff val="95000"/>
                </a:schemeClr>
              </a:gs>
              <a:gs pos="29000">
                <a:schemeClr val="accent1">
                  <a:lumMod val="45000"/>
                  <a:lumOff val="55000"/>
                </a:schemeClr>
              </a:gs>
              <a:gs pos="83000">
                <a:schemeClr val="accent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atin typeface="微软雅黑" panose="020B0503020204020204" pitchFamily="34" charset="-122"/>
                <a:ea typeface="微软雅黑" panose="020B0503020204020204" pitchFamily="34" charset="-122"/>
              </a:rPr>
              <a:t>11 ax</a:t>
            </a:r>
          </a:p>
        </p:txBody>
      </p:sp>
      <p:sp>
        <p:nvSpPr>
          <p:cNvPr id="134" name="文本框 133">
            <a:extLst>
              <a:ext uri="{FF2B5EF4-FFF2-40B4-BE49-F238E27FC236}">
                <a16:creationId xmlns:a16="http://schemas.microsoft.com/office/drawing/2014/main" id="{5E7F1A93-D612-4AB9-8DA9-C5EF5F6D6F49}"/>
              </a:ext>
            </a:extLst>
          </p:cNvPr>
          <p:cNvSpPr txBox="1"/>
          <p:nvPr/>
        </p:nvSpPr>
        <p:spPr>
          <a:xfrm>
            <a:off x="1223159" y="1655849"/>
            <a:ext cx="4343400" cy="369332"/>
          </a:xfrm>
          <a:prstGeom prst="rect">
            <a:avLst/>
          </a:prstGeom>
          <a:noFill/>
        </p:spPr>
        <p:txBody>
          <a:bodyPr wrap="square" rtlCol="0">
            <a:spAutoFit/>
          </a:bodyPr>
          <a:lstStyle/>
          <a:p>
            <a:pPr algn="ctr"/>
            <a:r>
              <a:rPr lang="en-US" b="1" dirty="0">
                <a:latin typeface="微软雅黑" panose="020B0503020204020204" pitchFamily="34" charset="-122"/>
                <a:ea typeface="微软雅黑" panose="020B0503020204020204" pitchFamily="34" charset="-122"/>
              </a:rPr>
              <a:t>Higher single-connected peak rate</a:t>
            </a:r>
          </a:p>
        </p:txBody>
      </p:sp>
      <p:sp>
        <p:nvSpPr>
          <p:cNvPr id="135" name="文本框 134">
            <a:extLst>
              <a:ext uri="{FF2B5EF4-FFF2-40B4-BE49-F238E27FC236}">
                <a16:creationId xmlns:a16="http://schemas.microsoft.com/office/drawing/2014/main" id="{F29C880C-5553-4C01-B0A7-0EAD92E4023B}"/>
              </a:ext>
            </a:extLst>
          </p:cNvPr>
          <p:cNvSpPr txBox="1"/>
          <p:nvPr/>
        </p:nvSpPr>
        <p:spPr>
          <a:xfrm>
            <a:off x="7047453" y="1666334"/>
            <a:ext cx="2943050" cy="369332"/>
          </a:xfrm>
          <a:prstGeom prst="rect">
            <a:avLst/>
          </a:prstGeom>
          <a:noFill/>
        </p:spPr>
        <p:txBody>
          <a:bodyPr wrap="none" rtlCol="0">
            <a:spAutoFit/>
          </a:bodyPr>
          <a:lstStyle/>
          <a:p>
            <a:r>
              <a:rPr lang="en-US" b="1" dirty="0">
                <a:latin typeface="微软雅黑" panose="020B0503020204020204" pitchFamily="34" charset="-122"/>
                <a:ea typeface="微软雅黑" panose="020B0503020204020204" pitchFamily="34" charset="-122"/>
              </a:rPr>
              <a:t>Higher over-all capacity</a:t>
            </a:r>
          </a:p>
        </p:txBody>
      </p:sp>
      <p:grpSp>
        <p:nvGrpSpPr>
          <p:cNvPr id="136" name="组合 135">
            <a:extLst>
              <a:ext uri="{FF2B5EF4-FFF2-40B4-BE49-F238E27FC236}">
                <a16:creationId xmlns:a16="http://schemas.microsoft.com/office/drawing/2014/main" id="{46379CAB-041A-4426-AC3A-1741BA574677}"/>
              </a:ext>
            </a:extLst>
          </p:cNvPr>
          <p:cNvGrpSpPr/>
          <p:nvPr/>
        </p:nvGrpSpPr>
        <p:grpSpPr>
          <a:xfrm>
            <a:off x="1925934" y="2741893"/>
            <a:ext cx="954271" cy="792018"/>
            <a:chOff x="1771124" y="2848553"/>
            <a:chExt cx="1307503" cy="1085191"/>
          </a:xfrm>
        </p:grpSpPr>
        <p:sp>
          <p:nvSpPr>
            <p:cNvPr id="137" name="矩形: 圆角 136">
              <a:extLst>
                <a:ext uri="{FF2B5EF4-FFF2-40B4-BE49-F238E27FC236}">
                  <a16:creationId xmlns:a16="http://schemas.microsoft.com/office/drawing/2014/main" id="{2D7E1AB9-83EE-4A2F-A577-6A068741026D}"/>
                </a:ext>
              </a:extLst>
            </p:cNvPr>
            <p:cNvSpPr/>
            <p:nvPr/>
          </p:nvSpPr>
          <p:spPr>
            <a:xfrm>
              <a:off x="1771124" y="3492972"/>
              <a:ext cx="1307503"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矩形: 圆顶角 137">
              <a:extLst>
                <a:ext uri="{FF2B5EF4-FFF2-40B4-BE49-F238E27FC236}">
                  <a16:creationId xmlns:a16="http://schemas.microsoft.com/office/drawing/2014/main" id="{0B0CC9A8-5996-4943-9B70-71D86831BCA6}"/>
                </a:ext>
              </a:extLst>
            </p:cNvPr>
            <p:cNvSpPr/>
            <p:nvPr/>
          </p:nvSpPr>
          <p:spPr>
            <a:xfrm rot="10800000">
              <a:off x="1940719" y="3871831"/>
              <a:ext cx="128582" cy="61913"/>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矩形: 圆顶角 138">
              <a:extLst>
                <a:ext uri="{FF2B5EF4-FFF2-40B4-BE49-F238E27FC236}">
                  <a16:creationId xmlns:a16="http://schemas.microsoft.com/office/drawing/2014/main" id="{08FAC9A9-9DFE-4F39-824B-CA13CD15864D}"/>
                </a:ext>
              </a:extLst>
            </p:cNvPr>
            <p:cNvSpPr/>
            <p:nvPr/>
          </p:nvSpPr>
          <p:spPr>
            <a:xfrm rot="10800000">
              <a:off x="2776540" y="3871831"/>
              <a:ext cx="128582" cy="61913"/>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矩形: 圆角 139">
              <a:extLst>
                <a:ext uri="{FF2B5EF4-FFF2-40B4-BE49-F238E27FC236}">
                  <a16:creationId xmlns:a16="http://schemas.microsoft.com/office/drawing/2014/main" id="{109757FF-20F6-486D-A55C-081712C809C1}"/>
                </a:ext>
              </a:extLst>
            </p:cNvPr>
            <p:cNvSpPr/>
            <p:nvPr/>
          </p:nvSpPr>
          <p:spPr>
            <a:xfrm>
              <a:off x="1924044" y="3615403"/>
              <a:ext cx="395294" cy="123629"/>
            </a:xfrm>
            <a:prstGeom prst="roundRect">
              <a:avLst>
                <a:gd name="adj" fmla="val 410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椭圆 140">
              <a:extLst>
                <a:ext uri="{FF2B5EF4-FFF2-40B4-BE49-F238E27FC236}">
                  <a16:creationId xmlns:a16="http://schemas.microsoft.com/office/drawing/2014/main" id="{A41B9AFB-7356-4F78-A28E-E4ECCFA68080}"/>
                </a:ext>
              </a:extLst>
            </p:cNvPr>
            <p:cNvSpPr/>
            <p:nvPr/>
          </p:nvSpPr>
          <p:spPr>
            <a:xfrm>
              <a:off x="2477324"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椭圆 141">
              <a:extLst>
                <a:ext uri="{FF2B5EF4-FFF2-40B4-BE49-F238E27FC236}">
                  <a16:creationId xmlns:a16="http://schemas.microsoft.com/office/drawing/2014/main" id="{EBE4F991-2482-4017-BE61-A75473007520}"/>
                </a:ext>
              </a:extLst>
            </p:cNvPr>
            <p:cNvSpPr/>
            <p:nvPr/>
          </p:nvSpPr>
          <p:spPr>
            <a:xfrm>
              <a:off x="2651116"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椭圆 142">
              <a:extLst>
                <a:ext uri="{FF2B5EF4-FFF2-40B4-BE49-F238E27FC236}">
                  <a16:creationId xmlns:a16="http://schemas.microsoft.com/office/drawing/2014/main" id="{3C617575-B7EC-411A-AB45-E86644AD524F}"/>
                </a:ext>
              </a:extLst>
            </p:cNvPr>
            <p:cNvSpPr/>
            <p:nvPr/>
          </p:nvSpPr>
          <p:spPr>
            <a:xfrm>
              <a:off x="2824908"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组合 143">
              <a:extLst>
                <a:ext uri="{FF2B5EF4-FFF2-40B4-BE49-F238E27FC236}">
                  <a16:creationId xmlns:a16="http://schemas.microsoft.com/office/drawing/2014/main" id="{DE79F5EE-29F6-430B-8B9D-64535ABFAF97}"/>
                </a:ext>
              </a:extLst>
            </p:cNvPr>
            <p:cNvGrpSpPr/>
            <p:nvPr/>
          </p:nvGrpSpPr>
          <p:grpSpPr>
            <a:xfrm>
              <a:off x="2116985" y="2850355"/>
              <a:ext cx="78700" cy="656825"/>
              <a:chOff x="1974055" y="2612103"/>
              <a:chExt cx="95227" cy="891746"/>
            </a:xfrm>
          </p:grpSpPr>
          <p:sp>
            <p:nvSpPr>
              <p:cNvPr id="148" name="矩形: 圆顶角 147">
                <a:extLst>
                  <a:ext uri="{FF2B5EF4-FFF2-40B4-BE49-F238E27FC236}">
                    <a16:creationId xmlns:a16="http://schemas.microsoft.com/office/drawing/2014/main" id="{88E7F900-C2E3-4CD0-822A-D2D061D9632E}"/>
                  </a:ext>
                </a:extLst>
              </p:cNvPr>
              <p:cNvSpPr/>
              <p:nvPr/>
            </p:nvSpPr>
            <p:spPr>
              <a:xfrm>
                <a:off x="1974055" y="3056174"/>
                <a:ext cx="95227"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矩形: 圆顶角 148">
                <a:extLst>
                  <a:ext uri="{FF2B5EF4-FFF2-40B4-BE49-F238E27FC236}">
                    <a16:creationId xmlns:a16="http://schemas.microsoft.com/office/drawing/2014/main" id="{2832ECCC-B889-43F9-B070-B7683F5B20A1}"/>
                  </a:ext>
                </a:extLst>
              </p:cNvPr>
              <p:cNvSpPr/>
              <p:nvPr/>
            </p:nvSpPr>
            <p:spPr>
              <a:xfrm>
                <a:off x="1996664" y="2612103"/>
                <a:ext cx="50008"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组合 144">
              <a:extLst>
                <a:ext uri="{FF2B5EF4-FFF2-40B4-BE49-F238E27FC236}">
                  <a16:creationId xmlns:a16="http://schemas.microsoft.com/office/drawing/2014/main" id="{49907E68-1E88-4C97-BD2F-39EAD6B6FBA0}"/>
                </a:ext>
              </a:extLst>
            </p:cNvPr>
            <p:cNvGrpSpPr/>
            <p:nvPr/>
          </p:nvGrpSpPr>
          <p:grpSpPr>
            <a:xfrm>
              <a:off x="2654065" y="2848553"/>
              <a:ext cx="78700" cy="656825"/>
              <a:chOff x="1974055" y="2612103"/>
              <a:chExt cx="95227" cy="891746"/>
            </a:xfrm>
          </p:grpSpPr>
          <p:sp>
            <p:nvSpPr>
              <p:cNvPr id="146" name="矩形: 圆顶角 145">
                <a:extLst>
                  <a:ext uri="{FF2B5EF4-FFF2-40B4-BE49-F238E27FC236}">
                    <a16:creationId xmlns:a16="http://schemas.microsoft.com/office/drawing/2014/main" id="{1FA7349C-46E1-4144-8087-E4D66C98C434}"/>
                  </a:ext>
                </a:extLst>
              </p:cNvPr>
              <p:cNvSpPr/>
              <p:nvPr/>
            </p:nvSpPr>
            <p:spPr>
              <a:xfrm>
                <a:off x="1974055" y="3056174"/>
                <a:ext cx="95227"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矩形: 圆顶角 146">
                <a:extLst>
                  <a:ext uri="{FF2B5EF4-FFF2-40B4-BE49-F238E27FC236}">
                    <a16:creationId xmlns:a16="http://schemas.microsoft.com/office/drawing/2014/main" id="{67F2984C-933F-4ADF-A326-B604676C6D22}"/>
                  </a:ext>
                </a:extLst>
              </p:cNvPr>
              <p:cNvSpPr/>
              <p:nvPr/>
            </p:nvSpPr>
            <p:spPr>
              <a:xfrm>
                <a:off x="1996664" y="2612103"/>
                <a:ext cx="50008"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组合 149">
            <a:extLst>
              <a:ext uri="{FF2B5EF4-FFF2-40B4-BE49-F238E27FC236}">
                <a16:creationId xmlns:a16="http://schemas.microsoft.com/office/drawing/2014/main" id="{B5114C63-1EA6-47F5-9724-DB08776937ED}"/>
              </a:ext>
            </a:extLst>
          </p:cNvPr>
          <p:cNvGrpSpPr/>
          <p:nvPr/>
        </p:nvGrpSpPr>
        <p:grpSpPr>
          <a:xfrm>
            <a:off x="3083275" y="2888445"/>
            <a:ext cx="765896" cy="601981"/>
            <a:chOff x="6376437" y="2066173"/>
            <a:chExt cx="2120507" cy="1666685"/>
          </a:xfrm>
        </p:grpSpPr>
        <p:pic>
          <p:nvPicPr>
            <p:cNvPr id="151" name="图片 150">
              <a:extLst>
                <a:ext uri="{FF2B5EF4-FFF2-40B4-BE49-F238E27FC236}">
                  <a16:creationId xmlns:a16="http://schemas.microsoft.com/office/drawing/2014/main" id="{58BDAFB3-6B96-4FE3-A81C-7AC9D61F9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65862">
              <a:off x="6830259" y="2066173"/>
              <a:ext cx="1666685" cy="1666685"/>
            </a:xfrm>
            <a:prstGeom prst="rect">
              <a:avLst/>
            </a:prstGeom>
          </p:spPr>
        </p:pic>
        <p:sp>
          <p:nvSpPr>
            <p:cNvPr id="152" name="椭圆 151">
              <a:extLst>
                <a:ext uri="{FF2B5EF4-FFF2-40B4-BE49-F238E27FC236}">
                  <a16:creationId xmlns:a16="http://schemas.microsoft.com/office/drawing/2014/main" id="{A25D761C-7C14-4542-9996-4A639D82068F}"/>
                </a:ext>
              </a:extLst>
            </p:cNvPr>
            <p:cNvSpPr/>
            <p:nvPr/>
          </p:nvSpPr>
          <p:spPr>
            <a:xfrm>
              <a:off x="6376437" y="2525486"/>
              <a:ext cx="750077" cy="6966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53" name="矩形: 圆角 152">
            <a:extLst>
              <a:ext uri="{FF2B5EF4-FFF2-40B4-BE49-F238E27FC236}">
                <a16:creationId xmlns:a16="http://schemas.microsoft.com/office/drawing/2014/main" id="{F7D2CCF9-FF9B-49AD-B0E7-4C8B720BCCEA}"/>
              </a:ext>
            </a:extLst>
          </p:cNvPr>
          <p:cNvSpPr/>
          <p:nvPr/>
        </p:nvSpPr>
        <p:spPr>
          <a:xfrm>
            <a:off x="4317822" y="2864540"/>
            <a:ext cx="418726" cy="7024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矩形 153">
            <a:extLst>
              <a:ext uri="{FF2B5EF4-FFF2-40B4-BE49-F238E27FC236}">
                <a16:creationId xmlns:a16="http://schemas.microsoft.com/office/drawing/2014/main" id="{6A9DCA18-ABD4-4CFC-925B-5205479291D3}"/>
              </a:ext>
            </a:extLst>
          </p:cNvPr>
          <p:cNvSpPr/>
          <p:nvPr/>
        </p:nvSpPr>
        <p:spPr>
          <a:xfrm>
            <a:off x="4350979" y="2952729"/>
            <a:ext cx="352412" cy="46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椭圆 154">
            <a:extLst>
              <a:ext uri="{FF2B5EF4-FFF2-40B4-BE49-F238E27FC236}">
                <a16:creationId xmlns:a16="http://schemas.microsoft.com/office/drawing/2014/main" id="{7B37479F-A9E0-431D-BEF1-3D160B4A6233}"/>
              </a:ext>
            </a:extLst>
          </p:cNvPr>
          <p:cNvSpPr/>
          <p:nvPr/>
        </p:nvSpPr>
        <p:spPr>
          <a:xfrm>
            <a:off x="4478982" y="3446863"/>
            <a:ext cx="90037" cy="85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组合 155">
            <a:extLst>
              <a:ext uri="{FF2B5EF4-FFF2-40B4-BE49-F238E27FC236}">
                <a16:creationId xmlns:a16="http://schemas.microsoft.com/office/drawing/2014/main" id="{9E7D9443-9D78-4411-81F9-39BE75305220}"/>
              </a:ext>
            </a:extLst>
          </p:cNvPr>
          <p:cNvGrpSpPr/>
          <p:nvPr/>
        </p:nvGrpSpPr>
        <p:grpSpPr>
          <a:xfrm>
            <a:off x="8770276" y="2633439"/>
            <a:ext cx="629151" cy="479134"/>
            <a:chOff x="6376437" y="2066173"/>
            <a:chExt cx="2120507" cy="1666685"/>
          </a:xfrm>
        </p:grpSpPr>
        <p:pic>
          <p:nvPicPr>
            <p:cNvPr id="157" name="图片 156">
              <a:extLst>
                <a:ext uri="{FF2B5EF4-FFF2-40B4-BE49-F238E27FC236}">
                  <a16:creationId xmlns:a16="http://schemas.microsoft.com/office/drawing/2014/main" id="{60051498-F51D-4B56-AAFC-5EF7438A4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65862">
              <a:off x="6830259" y="2066173"/>
              <a:ext cx="1666685" cy="1666685"/>
            </a:xfrm>
            <a:prstGeom prst="rect">
              <a:avLst/>
            </a:prstGeom>
          </p:spPr>
        </p:pic>
        <p:sp>
          <p:nvSpPr>
            <p:cNvPr id="158" name="椭圆 157">
              <a:extLst>
                <a:ext uri="{FF2B5EF4-FFF2-40B4-BE49-F238E27FC236}">
                  <a16:creationId xmlns:a16="http://schemas.microsoft.com/office/drawing/2014/main" id="{E3B35B38-940E-4249-99EF-55DF9290079A}"/>
                </a:ext>
              </a:extLst>
            </p:cNvPr>
            <p:cNvSpPr/>
            <p:nvPr/>
          </p:nvSpPr>
          <p:spPr>
            <a:xfrm>
              <a:off x="6376437" y="2525486"/>
              <a:ext cx="750077" cy="6966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59" name="组合 158">
            <a:extLst>
              <a:ext uri="{FF2B5EF4-FFF2-40B4-BE49-F238E27FC236}">
                <a16:creationId xmlns:a16="http://schemas.microsoft.com/office/drawing/2014/main" id="{F9B85BCE-C3E6-446A-B13A-E8D57F2FED44}"/>
              </a:ext>
            </a:extLst>
          </p:cNvPr>
          <p:cNvGrpSpPr/>
          <p:nvPr/>
        </p:nvGrpSpPr>
        <p:grpSpPr>
          <a:xfrm>
            <a:off x="9728010" y="2585763"/>
            <a:ext cx="458488" cy="713509"/>
            <a:chOff x="8283081" y="2799395"/>
            <a:chExt cx="672298" cy="1005366"/>
          </a:xfrm>
        </p:grpSpPr>
        <p:sp>
          <p:nvSpPr>
            <p:cNvPr id="160" name="矩形: 圆角 159">
              <a:extLst>
                <a:ext uri="{FF2B5EF4-FFF2-40B4-BE49-F238E27FC236}">
                  <a16:creationId xmlns:a16="http://schemas.microsoft.com/office/drawing/2014/main" id="{5331D45D-AA48-4F47-8260-D4063C664979}"/>
                </a:ext>
              </a:extLst>
            </p:cNvPr>
            <p:cNvSpPr/>
            <p:nvPr/>
          </p:nvSpPr>
          <p:spPr>
            <a:xfrm>
              <a:off x="8283081" y="2799395"/>
              <a:ext cx="672298" cy="10053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矩形 160">
              <a:extLst>
                <a:ext uri="{FF2B5EF4-FFF2-40B4-BE49-F238E27FC236}">
                  <a16:creationId xmlns:a16="http://schemas.microsoft.com/office/drawing/2014/main" id="{D8B17857-8F3E-41F6-92E8-CEF4FB4E75B4}"/>
                </a:ext>
              </a:extLst>
            </p:cNvPr>
            <p:cNvSpPr/>
            <p:nvPr/>
          </p:nvSpPr>
          <p:spPr>
            <a:xfrm>
              <a:off x="8336756" y="2910846"/>
              <a:ext cx="556342" cy="71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矩形: 圆角 161">
              <a:extLst>
                <a:ext uri="{FF2B5EF4-FFF2-40B4-BE49-F238E27FC236}">
                  <a16:creationId xmlns:a16="http://schemas.microsoft.com/office/drawing/2014/main" id="{74B4B306-4430-437E-B24F-08BA26990280}"/>
                </a:ext>
              </a:extLst>
            </p:cNvPr>
            <p:cNvSpPr/>
            <p:nvPr/>
          </p:nvSpPr>
          <p:spPr>
            <a:xfrm>
              <a:off x="8596065" y="2835073"/>
              <a:ext cx="4633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椭圆 162">
              <a:extLst>
                <a:ext uri="{FF2B5EF4-FFF2-40B4-BE49-F238E27FC236}">
                  <a16:creationId xmlns:a16="http://schemas.microsoft.com/office/drawing/2014/main" id="{7C93ED47-0186-412D-9C74-EFC55B462512}"/>
                </a:ext>
              </a:extLst>
            </p:cNvPr>
            <p:cNvSpPr/>
            <p:nvPr/>
          </p:nvSpPr>
          <p:spPr>
            <a:xfrm>
              <a:off x="8570065" y="3665869"/>
              <a:ext cx="98331" cy="98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组合 163">
            <a:extLst>
              <a:ext uri="{FF2B5EF4-FFF2-40B4-BE49-F238E27FC236}">
                <a16:creationId xmlns:a16="http://schemas.microsoft.com/office/drawing/2014/main" id="{F13F3E61-005A-4CD5-B4A4-24CD73758E7E}"/>
              </a:ext>
            </a:extLst>
          </p:cNvPr>
          <p:cNvGrpSpPr/>
          <p:nvPr/>
        </p:nvGrpSpPr>
        <p:grpSpPr>
          <a:xfrm flipH="1">
            <a:off x="7237721" y="2633064"/>
            <a:ext cx="629151" cy="479134"/>
            <a:chOff x="6376437" y="2066173"/>
            <a:chExt cx="2120507" cy="1666685"/>
          </a:xfrm>
        </p:grpSpPr>
        <p:pic>
          <p:nvPicPr>
            <p:cNvPr id="165" name="图片 164">
              <a:extLst>
                <a:ext uri="{FF2B5EF4-FFF2-40B4-BE49-F238E27FC236}">
                  <a16:creationId xmlns:a16="http://schemas.microsoft.com/office/drawing/2014/main" id="{75C955FB-4910-45DF-888C-F2491F8F5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65862">
              <a:off x="6830259" y="2066173"/>
              <a:ext cx="1666685" cy="1666685"/>
            </a:xfrm>
            <a:prstGeom prst="rect">
              <a:avLst/>
            </a:prstGeom>
          </p:spPr>
        </p:pic>
        <p:sp>
          <p:nvSpPr>
            <p:cNvPr id="166" name="椭圆 165">
              <a:extLst>
                <a:ext uri="{FF2B5EF4-FFF2-40B4-BE49-F238E27FC236}">
                  <a16:creationId xmlns:a16="http://schemas.microsoft.com/office/drawing/2014/main" id="{39A78A75-0404-4138-AF2D-89416E653B65}"/>
                </a:ext>
              </a:extLst>
            </p:cNvPr>
            <p:cNvSpPr/>
            <p:nvPr/>
          </p:nvSpPr>
          <p:spPr>
            <a:xfrm>
              <a:off x="6376437" y="2525486"/>
              <a:ext cx="750077" cy="6966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67" name="组合 166">
            <a:extLst>
              <a:ext uri="{FF2B5EF4-FFF2-40B4-BE49-F238E27FC236}">
                <a16:creationId xmlns:a16="http://schemas.microsoft.com/office/drawing/2014/main" id="{1EC51B91-4E4F-44F1-A376-188BE8EE0394}"/>
              </a:ext>
            </a:extLst>
          </p:cNvPr>
          <p:cNvGrpSpPr/>
          <p:nvPr/>
        </p:nvGrpSpPr>
        <p:grpSpPr>
          <a:xfrm>
            <a:off x="7087431" y="3923119"/>
            <a:ext cx="443479" cy="406314"/>
            <a:chOff x="5553914" y="4259580"/>
            <a:chExt cx="539868" cy="510491"/>
          </a:xfrm>
        </p:grpSpPr>
        <p:sp>
          <p:nvSpPr>
            <p:cNvPr id="168" name="矩形: 剪去单角 167">
              <a:extLst>
                <a:ext uri="{FF2B5EF4-FFF2-40B4-BE49-F238E27FC236}">
                  <a16:creationId xmlns:a16="http://schemas.microsoft.com/office/drawing/2014/main" id="{DF75A848-32BC-4F96-9B4D-C59C94DEFFD1}"/>
                </a:ext>
              </a:extLst>
            </p:cNvPr>
            <p:cNvSpPr/>
            <p:nvPr/>
          </p:nvSpPr>
          <p:spPr>
            <a:xfrm>
              <a:off x="5553914" y="4259580"/>
              <a:ext cx="539868" cy="510491"/>
            </a:xfrm>
            <a:prstGeom prst="snip1Rect">
              <a:avLst>
                <a:gd name="adj" fmla="val 34720"/>
              </a:avLst>
            </a:prstGeom>
            <a:solidFill>
              <a:schemeClr val="bg1"/>
            </a:solidFill>
            <a:ln w="76200">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矩形 168">
              <a:extLst>
                <a:ext uri="{FF2B5EF4-FFF2-40B4-BE49-F238E27FC236}">
                  <a16:creationId xmlns:a16="http://schemas.microsoft.com/office/drawing/2014/main" id="{7A63379C-3623-48CE-AD56-D58803116CCC}"/>
                </a:ext>
              </a:extLst>
            </p:cNvPr>
            <p:cNvSpPr/>
            <p:nvPr/>
          </p:nvSpPr>
          <p:spPr>
            <a:xfrm>
              <a:off x="5719846" y="4440861"/>
              <a:ext cx="201934" cy="193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组合 169">
            <a:extLst>
              <a:ext uri="{FF2B5EF4-FFF2-40B4-BE49-F238E27FC236}">
                <a16:creationId xmlns:a16="http://schemas.microsoft.com/office/drawing/2014/main" id="{711627A9-E7E5-4F20-83EE-ABB9342E4E14}"/>
              </a:ext>
            </a:extLst>
          </p:cNvPr>
          <p:cNvGrpSpPr/>
          <p:nvPr/>
        </p:nvGrpSpPr>
        <p:grpSpPr>
          <a:xfrm>
            <a:off x="6696778" y="2655023"/>
            <a:ext cx="343966" cy="559107"/>
            <a:chOff x="5046109" y="2955345"/>
            <a:chExt cx="418726" cy="702459"/>
          </a:xfrm>
        </p:grpSpPr>
        <p:sp>
          <p:nvSpPr>
            <p:cNvPr id="171" name="矩形: 圆角 170">
              <a:extLst>
                <a:ext uri="{FF2B5EF4-FFF2-40B4-BE49-F238E27FC236}">
                  <a16:creationId xmlns:a16="http://schemas.microsoft.com/office/drawing/2014/main" id="{0BF28C79-58CA-4721-96E2-D841A833697B}"/>
                </a:ext>
              </a:extLst>
            </p:cNvPr>
            <p:cNvSpPr/>
            <p:nvPr/>
          </p:nvSpPr>
          <p:spPr>
            <a:xfrm>
              <a:off x="5046109" y="2955345"/>
              <a:ext cx="418726" cy="7024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矩形 171">
              <a:extLst>
                <a:ext uri="{FF2B5EF4-FFF2-40B4-BE49-F238E27FC236}">
                  <a16:creationId xmlns:a16="http://schemas.microsoft.com/office/drawing/2014/main" id="{6EC49C62-F115-4E06-BCF2-8EB07355B1B7}"/>
                </a:ext>
              </a:extLst>
            </p:cNvPr>
            <p:cNvSpPr/>
            <p:nvPr/>
          </p:nvSpPr>
          <p:spPr>
            <a:xfrm>
              <a:off x="5079266" y="3043534"/>
              <a:ext cx="352412" cy="46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椭圆 172">
              <a:extLst>
                <a:ext uri="{FF2B5EF4-FFF2-40B4-BE49-F238E27FC236}">
                  <a16:creationId xmlns:a16="http://schemas.microsoft.com/office/drawing/2014/main" id="{E371DA3A-A05E-4FB9-A0DB-4DDE41CF4916}"/>
                </a:ext>
              </a:extLst>
            </p:cNvPr>
            <p:cNvSpPr/>
            <p:nvPr/>
          </p:nvSpPr>
          <p:spPr>
            <a:xfrm>
              <a:off x="5207268" y="3537669"/>
              <a:ext cx="90037" cy="85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组合 173">
            <a:extLst>
              <a:ext uri="{FF2B5EF4-FFF2-40B4-BE49-F238E27FC236}">
                <a16:creationId xmlns:a16="http://schemas.microsoft.com/office/drawing/2014/main" id="{B936519A-8F58-40C0-951A-01502B79F26F}"/>
              </a:ext>
            </a:extLst>
          </p:cNvPr>
          <p:cNvGrpSpPr/>
          <p:nvPr/>
        </p:nvGrpSpPr>
        <p:grpSpPr>
          <a:xfrm>
            <a:off x="9197933" y="3922311"/>
            <a:ext cx="925224" cy="524715"/>
            <a:chOff x="7663169" y="4179114"/>
            <a:chExt cx="1126320" cy="659249"/>
          </a:xfrm>
        </p:grpSpPr>
        <p:sp>
          <p:nvSpPr>
            <p:cNvPr id="175" name="矩形: 圆顶角 174">
              <a:extLst>
                <a:ext uri="{FF2B5EF4-FFF2-40B4-BE49-F238E27FC236}">
                  <a16:creationId xmlns:a16="http://schemas.microsoft.com/office/drawing/2014/main" id="{8EDB5590-B71C-4D32-9756-EAAB01572382}"/>
                </a:ext>
              </a:extLst>
            </p:cNvPr>
            <p:cNvSpPr/>
            <p:nvPr/>
          </p:nvSpPr>
          <p:spPr>
            <a:xfrm>
              <a:off x="7738656" y="4179114"/>
              <a:ext cx="975347" cy="548640"/>
            </a:xfrm>
            <a:prstGeom prst="round2SameRect">
              <a:avLst>
                <a:gd name="adj1" fmla="val 75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矩形 175">
              <a:extLst>
                <a:ext uri="{FF2B5EF4-FFF2-40B4-BE49-F238E27FC236}">
                  <a16:creationId xmlns:a16="http://schemas.microsoft.com/office/drawing/2014/main" id="{2B7A334A-41C9-4A4B-8555-AC4EE2D51A8B}"/>
                </a:ext>
              </a:extLst>
            </p:cNvPr>
            <p:cNvSpPr/>
            <p:nvPr/>
          </p:nvSpPr>
          <p:spPr>
            <a:xfrm>
              <a:off x="7772282" y="4222069"/>
              <a:ext cx="908095" cy="46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矩形: 剪去左右顶角 176">
              <a:extLst>
                <a:ext uri="{FF2B5EF4-FFF2-40B4-BE49-F238E27FC236}">
                  <a16:creationId xmlns:a16="http://schemas.microsoft.com/office/drawing/2014/main" id="{6123D254-F393-481A-A85E-99B32FAA6019}"/>
                </a:ext>
              </a:extLst>
            </p:cNvPr>
            <p:cNvSpPr/>
            <p:nvPr/>
          </p:nvSpPr>
          <p:spPr>
            <a:xfrm>
              <a:off x="7663169" y="4742263"/>
              <a:ext cx="1126320" cy="96100"/>
            </a:xfrm>
            <a:prstGeom prst="snip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矩形 177">
              <a:extLst>
                <a:ext uri="{FF2B5EF4-FFF2-40B4-BE49-F238E27FC236}">
                  <a16:creationId xmlns:a16="http://schemas.microsoft.com/office/drawing/2014/main" id="{B7482537-A691-4933-BC1E-B5672BA28D55}"/>
                </a:ext>
              </a:extLst>
            </p:cNvPr>
            <p:cNvSpPr/>
            <p:nvPr/>
          </p:nvSpPr>
          <p:spPr>
            <a:xfrm flipV="1">
              <a:off x="8094170" y="4767453"/>
              <a:ext cx="264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组合 178">
            <a:extLst>
              <a:ext uri="{FF2B5EF4-FFF2-40B4-BE49-F238E27FC236}">
                <a16:creationId xmlns:a16="http://schemas.microsoft.com/office/drawing/2014/main" id="{3B1C9F2B-7B40-42E5-BCFA-B1D923823A4E}"/>
              </a:ext>
            </a:extLst>
          </p:cNvPr>
          <p:cNvGrpSpPr/>
          <p:nvPr/>
        </p:nvGrpSpPr>
        <p:grpSpPr>
          <a:xfrm rot="2495193">
            <a:off x="8542414" y="3393833"/>
            <a:ext cx="629151" cy="479134"/>
            <a:chOff x="6376437" y="2066173"/>
            <a:chExt cx="2120507" cy="1666685"/>
          </a:xfrm>
        </p:grpSpPr>
        <p:pic>
          <p:nvPicPr>
            <p:cNvPr id="180" name="图片 179">
              <a:extLst>
                <a:ext uri="{FF2B5EF4-FFF2-40B4-BE49-F238E27FC236}">
                  <a16:creationId xmlns:a16="http://schemas.microsoft.com/office/drawing/2014/main" id="{C4DFB917-5BE8-442F-974C-269112A41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65862">
              <a:off x="6830259" y="2066173"/>
              <a:ext cx="1666685" cy="1666685"/>
            </a:xfrm>
            <a:prstGeom prst="rect">
              <a:avLst/>
            </a:prstGeom>
          </p:spPr>
        </p:pic>
        <p:sp>
          <p:nvSpPr>
            <p:cNvPr id="181" name="椭圆 180">
              <a:extLst>
                <a:ext uri="{FF2B5EF4-FFF2-40B4-BE49-F238E27FC236}">
                  <a16:creationId xmlns:a16="http://schemas.microsoft.com/office/drawing/2014/main" id="{F1E4F075-7E7A-4D88-9CCD-E8D06961ABB8}"/>
                </a:ext>
              </a:extLst>
            </p:cNvPr>
            <p:cNvSpPr/>
            <p:nvPr/>
          </p:nvSpPr>
          <p:spPr>
            <a:xfrm>
              <a:off x="6376437" y="2525486"/>
              <a:ext cx="750077" cy="6966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2" name="组合 181">
            <a:extLst>
              <a:ext uri="{FF2B5EF4-FFF2-40B4-BE49-F238E27FC236}">
                <a16:creationId xmlns:a16="http://schemas.microsoft.com/office/drawing/2014/main" id="{79EA2EB9-3175-41BE-A33F-A944F6FA734D}"/>
              </a:ext>
            </a:extLst>
          </p:cNvPr>
          <p:cNvGrpSpPr/>
          <p:nvPr/>
        </p:nvGrpSpPr>
        <p:grpSpPr>
          <a:xfrm rot="8256377">
            <a:off x="7566956" y="3403003"/>
            <a:ext cx="629151" cy="479134"/>
            <a:chOff x="6376437" y="2066173"/>
            <a:chExt cx="2120507" cy="1666685"/>
          </a:xfrm>
        </p:grpSpPr>
        <p:pic>
          <p:nvPicPr>
            <p:cNvPr id="183" name="图片 182">
              <a:extLst>
                <a:ext uri="{FF2B5EF4-FFF2-40B4-BE49-F238E27FC236}">
                  <a16:creationId xmlns:a16="http://schemas.microsoft.com/office/drawing/2014/main" id="{CC09ADA1-771D-4A6A-909A-5C86040F9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65862">
              <a:off x="6830259" y="2066173"/>
              <a:ext cx="1666685" cy="1666685"/>
            </a:xfrm>
            <a:prstGeom prst="rect">
              <a:avLst/>
            </a:prstGeom>
          </p:spPr>
        </p:pic>
        <p:sp>
          <p:nvSpPr>
            <p:cNvPr id="184" name="椭圆 183">
              <a:extLst>
                <a:ext uri="{FF2B5EF4-FFF2-40B4-BE49-F238E27FC236}">
                  <a16:creationId xmlns:a16="http://schemas.microsoft.com/office/drawing/2014/main" id="{CDD7ECEB-470F-43FD-B41C-78647753B6DB}"/>
                </a:ext>
              </a:extLst>
            </p:cNvPr>
            <p:cNvSpPr/>
            <p:nvPr/>
          </p:nvSpPr>
          <p:spPr>
            <a:xfrm>
              <a:off x="6376437" y="2525486"/>
              <a:ext cx="750077" cy="6966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5" name="组合 184">
            <a:extLst>
              <a:ext uri="{FF2B5EF4-FFF2-40B4-BE49-F238E27FC236}">
                <a16:creationId xmlns:a16="http://schemas.microsoft.com/office/drawing/2014/main" id="{D597B6D1-EA2A-495E-88B9-8EC824D2B6E4}"/>
              </a:ext>
            </a:extLst>
          </p:cNvPr>
          <p:cNvGrpSpPr/>
          <p:nvPr/>
        </p:nvGrpSpPr>
        <p:grpSpPr>
          <a:xfrm>
            <a:off x="7944796" y="2718241"/>
            <a:ext cx="783893" cy="630390"/>
            <a:chOff x="1771124" y="2848553"/>
            <a:chExt cx="1307503" cy="1085191"/>
          </a:xfrm>
        </p:grpSpPr>
        <p:sp>
          <p:nvSpPr>
            <p:cNvPr id="186" name="矩形: 圆角 185">
              <a:extLst>
                <a:ext uri="{FF2B5EF4-FFF2-40B4-BE49-F238E27FC236}">
                  <a16:creationId xmlns:a16="http://schemas.microsoft.com/office/drawing/2014/main" id="{78EA0EB1-0B7D-4F03-B960-FD1C879A27E3}"/>
                </a:ext>
              </a:extLst>
            </p:cNvPr>
            <p:cNvSpPr/>
            <p:nvPr/>
          </p:nvSpPr>
          <p:spPr>
            <a:xfrm>
              <a:off x="1771124" y="3492972"/>
              <a:ext cx="1307503" cy="3693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矩形: 圆顶角 186">
              <a:extLst>
                <a:ext uri="{FF2B5EF4-FFF2-40B4-BE49-F238E27FC236}">
                  <a16:creationId xmlns:a16="http://schemas.microsoft.com/office/drawing/2014/main" id="{9BB9F574-376E-4019-9CB3-FB67476853FC}"/>
                </a:ext>
              </a:extLst>
            </p:cNvPr>
            <p:cNvSpPr/>
            <p:nvPr/>
          </p:nvSpPr>
          <p:spPr>
            <a:xfrm rot="10800000">
              <a:off x="1940719" y="3871831"/>
              <a:ext cx="128582" cy="61913"/>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矩形: 圆顶角 187">
              <a:extLst>
                <a:ext uri="{FF2B5EF4-FFF2-40B4-BE49-F238E27FC236}">
                  <a16:creationId xmlns:a16="http://schemas.microsoft.com/office/drawing/2014/main" id="{E9DFDA8C-3880-446C-A6B5-F7590B737928}"/>
                </a:ext>
              </a:extLst>
            </p:cNvPr>
            <p:cNvSpPr/>
            <p:nvPr/>
          </p:nvSpPr>
          <p:spPr>
            <a:xfrm rot="10800000">
              <a:off x="2776540" y="3871831"/>
              <a:ext cx="128582" cy="61913"/>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矩形: 圆角 188">
              <a:extLst>
                <a:ext uri="{FF2B5EF4-FFF2-40B4-BE49-F238E27FC236}">
                  <a16:creationId xmlns:a16="http://schemas.microsoft.com/office/drawing/2014/main" id="{92F5B944-48CA-4158-9B14-5E37718C315C}"/>
                </a:ext>
              </a:extLst>
            </p:cNvPr>
            <p:cNvSpPr/>
            <p:nvPr/>
          </p:nvSpPr>
          <p:spPr>
            <a:xfrm>
              <a:off x="1924044" y="3615403"/>
              <a:ext cx="395294" cy="123629"/>
            </a:xfrm>
            <a:prstGeom prst="roundRect">
              <a:avLst>
                <a:gd name="adj" fmla="val 410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椭圆 189">
              <a:extLst>
                <a:ext uri="{FF2B5EF4-FFF2-40B4-BE49-F238E27FC236}">
                  <a16:creationId xmlns:a16="http://schemas.microsoft.com/office/drawing/2014/main" id="{C3685290-39D7-43B0-83CC-2EE4D2C64F38}"/>
                </a:ext>
              </a:extLst>
            </p:cNvPr>
            <p:cNvSpPr/>
            <p:nvPr/>
          </p:nvSpPr>
          <p:spPr>
            <a:xfrm>
              <a:off x="2477324"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椭圆 190">
              <a:extLst>
                <a:ext uri="{FF2B5EF4-FFF2-40B4-BE49-F238E27FC236}">
                  <a16:creationId xmlns:a16="http://schemas.microsoft.com/office/drawing/2014/main" id="{4A592095-4B7B-4FB9-BD28-33C1455EDA87}"/>
                </a:ext>
              </a:extLst>
            </p:cNvPr>
            <p:cNvSpPr/>
            <p:nvPr/>
          </p:nvSpPr>
          <p:spPr>
            <a:xfrm>
              <a:off x="2651116"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椭圆 191">
              <a:extLst>
                <a:ext uri="{FF2B5EF4-FFF2-40B4-BE49-F238E27FC236}">
                  <a16:creationId xmlns:a16="http://schemas.microsoft.com/office/drawing/2014/main" id="{B9895FF2-6298-416B-BEA6-03E38A6AB816}"/>
                </a:ext>
              </a:extLst>
            </p:cNvPr>
            <p:cNvSpPr/>
            <p:nvPr/>
          </p:nvSpPr>
          <p:spPr>
            <a:xfrm>
              <a:off x="2824908" y="3612487"/>
              <a:ext cx="126545" cy="126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组合 192">
              <a:extLst>
                <a:ext uri="{FF2B5EF4-FFF2-40B4-BE49-F238E27FC236}">
                  <a16:creationId xmlns:a16="http://schemas.microsoft.com/office/drawing/2014/main" id="{BC48482A-E6A4-406C-A28B-201E7278F6F6}"/>
                </a:ext>
              </a:extLst>
            </p:cNvPr>
            <p:cNvGrpSpPr/>
            <p:nvPr/>
          </p:nvGrpSpPr>
          <p:grpSpPr>
            <a:xfrm>
              <a:off x="2116985" y="2850355"/>
              <a:ext cx="78700" cy="656825"/>
              <a:chOff x="1974055" y="2612103"/>
              <a:chExt cx="95227" cy="891746"/>
            </a:xfrm>
          </p:grpSpPr>
          <p:sp>
            <p:nvSpPr>
              <p:cNvPr id="197" name="矩形: 圆顶角 196">
                <a:extLst>
                  <a:ext uri="{FF2B5EF4-FFF2-40B4-BE49-F238E27FC236}">
                    <a16:creationId xmlns:a16="http://schemas.microsoft.com/office/drawing/2014/main" id="{6A9D2B4F-D9E5-4FB1-A8BD-EC85E4C2B374}"/>
                  </a:ext>
                </a:extLst>
              </p:cNvPr>
              <p:cNvSpPr/>
              <p:nvPr/>
            </p:nvSpPr>
            <p:spPr>
              <a:xfrm>
                <a:off x="1974055" y="3056174"/>
                <a:ext cx="95227"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矩形: 圆顶角 197">
                <a:extLst>
                  <a:ext uri="{FF2B5EF4-FFF2-40B4-BE49-F238E27FC236}">
                    <a16:creationId xmlns:a16="http://schemas.microsoft.com/office/drawing/2014/main" id="{0741B120-E047-4E44-A744-5B4BED8BFD48}"/>
                  </a:ext>
                </a:extLst>
              </p:cNvPr>
              <p:cNvSpPr/>
              <p:nvPr/>
            </p:nvSpPr>
            <p:spPr>
              <a:xfrm>
                <a:off x="1996664" y="2612103"/>
                <a:ext cx="50008"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组合 193">
              <a:extLst>
                <a:ext uri="{FF2B5EF4-FFF2-40B4-BE49-F238E27FC236}">
                  <a16:creationId xmlns:a16="http://schemas.microsoft.com/office/drawing/2014/main" id="{293000CB-BE19-4843-BCDB-CD1FF48310D7}"/>
                </a:ext>
              </a:extLst>
            </p:cNvPr>
            <p:cNvGrpSpPr/>
            <p:nvPr/>
          </p:nvGrpSpPr>
          <p:grpSpPr>
            <a:xfrm>
              <a:off x="2654065" y="2848553"/>
              <a:ext cx="78700" cy="656825"/>
              <a:chOff x="1974055" y="2612103"/>
              <a:chExt cx="95227" cy="891746"/>
            </a:xfrm>
          </p:grpSpPr>
          <p:sp>
            <p:nvSpPr>
              <p:cNvPr id="195" name="矩形: 圆顶角 194">
                <a:extLst>
                  <a:ext uri="{FF2B5EF4-FFF2-40B4-BE49-F238E27FC236}">
                    <a16:creationId xmlns:a16="http://schemas.microsoft.com/office/drawing/2014/main" id="{5AE5AA72-BD55-451B-AD67-5165566F2EF0}"/>
                  </a:ext>
                </a:extLst>
              </p:cNvPr>
              <p:cNvSpPr/>
              <p:nvPr/>
            </p:nvSpPr>
            <p:spPr>
              <a:xfrm>
                <a:off x="1974055" y="3056174"/>
                <a:ext cx="95227"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矩形: 圆顶角 195">
                <a:extLst>
                  <a:ext uri="{FF2B5EF4-FFF2-40B4-BE49-F238E27FC236}">
                    <a16:creationId xmlns:a16="http://schemas.microsoft.com/office/drawing/2014/main" id="{33B7C313-3BD8-4A8B-B1E6-B74BEAF2BA84}"/>
                  </a:ext>
                </a:extLst>
              </p:cNvPr>
              <p:cNvSpPr/>
              <p:nvPr/>
            </p:nvSpPr>
            <p:spPr>
              <a:xfrm>
                <a:off x="1996664" y="2612103"/>
                <a:ext cx="50008" cy="447675"/>
              </a:xfrm>
              <a:prstGeom prst="round2SameRect">
                <a:avLst>
                  <a:gd name="adj1" fmla="val 3917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矩形 198">
            <a:extLst>
              <a:ext uri="{FF2B5EF4-FFF2-40B4-BE49-F238E27FC236}">
                <a16:creationId xmlns:a16="http://schemas.microsoft.com/office/drawing/2014/main" id="{46916998-138D-499F-9844-D72EA3EAA545}"/>
              </a:ext>
            </a:extLst>
          </p:cNvPr>
          <p:cNvSpPr/>
          <p:nvPr/>
        </p:nvSpPr>
        <p:spPr>
          <a:xfrm>
            <a:off x="3022670" y="5625642"/>
            <a:ext cx="922047" cy="369332"/>
          </a:xfrm>
          <a:prstGeom prst="rect">
            <a:avLst/>
          </a:prstGeom>
        </p:spPr>
        <p:txBody>
          <a:bodyPr wrap="none">
            <a:spAutoFit/>
          </a:bodyPr>
          <a:lstStyle/>
          <a:p>
            <a:r>
              <a:rPr lang="en-US" b="1" dirty="0">
                <a:latin typeface="微软雅黑" panose="020B0503020204020204" pitchFamily="34" charset="-122"/>
                <a:ea typeface="微软雅黑" panose="020B0503020204020204" pitchFamily="34" charset="-122"/>
              </a:rPr>
              <a:t>OFDM</a:t>
            </a:r>
            <a:endParaRPr lang="en-US" b="1" dirty="0"/>
          </a:p>
        </p:txBody>
      </p:sp>
      <p:sp>
        <p:nvSpPr>
          <p:cNvPr id="200" name="矩形 199">
            <a:extLst>
              <a:ext uri="{FF2B5EF4-FFF2-40B4-BE49-F238E27FC236}">
                <a16:creationId xmlns:a16="http://schemas.microsoft.com/office/drawing/2014/main" id="{A4D6F454-01F7-4A8C-8E36-E87EE3DF5E94}"/>
              </a:ext>
            </a:extLst>
          </p:cNvPr>
          <p:cNvSpPr/>
          <p:nvPr/>
        </p:nvSpPr>
        <p:spPr>
          <a:xfrm>
            <a:off x="4282216" y="5629119"/>
            <a:ext cx="1297150"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SU-MIMO</a:t>
            </a:r>
            <a:endParaRPr lang="en-US" dirty="0"/>
          </a:p>
        </p:txBody>
      </p:sp>
      <p:sp>
        <p:nvSpPr>
          <p:cNvPr id="201" name="矩形 200">
            <a:extLst>
              <a:ext uri="{FF2B5EF4-FFF2-40B4-BE49-F238E27FC236}">
                <a16:creationId xmlns:a16="http://schemas.microsoft.com/office/drawing/2014/main" id="{73DA6286-8831-43E0-B21B-8AAF797B435B}"/>
              </a:ext>
            </a:extLst>
          </p:cNvPr>
          <p:cNvSpPr/>
          <p:nvPr/>
        </p:nvSpPr>
        <p:spPr>
          <a:xfrm>
            <a:off x="6389782" y="5629119"/>
            <a:ext cx="1390124" cy="369332"/>
          </a:xfrm>
          <a:prstGeom prst="rect">
            <a:avLst/>
          </a:prstGeom>
        </p:spPr>
        <p:txBody>
          <a:bodyPr wrap="none">
            <a:spAutoFit/>
          </a:bodyPr>
          <a:lstStyle/>
          <a:p>
            <a:r>
              <a:rPr lang="en-US" dirty="0">
                <a:latin typeface="微软雅黑" panose="020B0503020204020204" pitchFamily="34" charset="-122"/>
                <a:ea typeface="微软雅黑" panose="020B0503020204020204" pitchFamily="34" charset="-122"/>
              </a:rPr>
              <a:t>MU-MIMO</a:t>
            </a:r>
            <a:endParaRPr lang="en-US" dirty="0"/>
          </a:p>
        </p:txBody>
      </p:sp>
      <p:sp>
        <p:nvSpPr>
          <p:cNvPr id="202" name="矩形 201">
            <a:extLst>
              <a:ext uri="{FF2B5EF4-FFF2-40B4-BE49-F238E27FC236}">
                <a16:creationId xmlns:a16="http://schemas.microsoft.com/office/drawing/2014/main" id="{CD60267B-061B-41A1-91F5-8F7A63532F69}"/>
              </a:ext>
            </a:extLst>
          </p:cNvPr>
          <p:cNvSpPr/>
          <p:nvPr/>
        </p:nvSpPr>
        <p:spPr>
          <a:xfrm>
            <a:off x="8754221" y="5629119"/>
            <a:ext cx="1095172" cy="369332"/>
          </a:xfrm>
          <a:prstGeom prst="rect">
            <a:avLst/>
          </a:prstGeom>
        </p:spPr>
        <p:txBody>
          <a:bodyPr wrap="none">
            <a:spAutoFit/>
          </a:bodyPr>
          <a:lstStyle/>
          <a:p>
            <a:r>
              <a:rPr lang="en-US" b="1" dirty="0">
                <a:solidFill>
                  <a:srgbClr val="C00000"/>
                </a:solidFill>
                <a:latin typeface="微软雅黑" panose="020B0503020204020204" pitchFamily="34" charset="-122"/>
                <a:ea typeface="微软雅黑" panose="020B0503020204020204" pitchFamily="34" charset="-122"/>
              </a:rPr>
              <a:t>OFDMA</a:t>
            </a:r>
            <a:endParaRPr lang="en-US" b="1" dirty="0">
              <a:solidFill>
                <a:srgbClr val="C00000"/>
              </a:solidFill>
            </a:endParaRPr>
          </a:p>
        </p:txBody>
      </p:sp>
      <p:sp>
        <p:nvSpPr>
          <p:cNvPr id="203" name="矩形 202">
            <a:extLst>
              <a:ext uri="{FF2B5EF4-FFF2-40B4-BE49-F238E27FC236}">
                <a16:creationId xmlns:a16="http://schemas.microsoft.com/office/drawing/2014/main" id="{41B4D43C-4266-46D2-AD94-642D24866429}"/>
              </a:ext>
            </a:extLst>
          </p:cNvPr>
          <p:cNvSpPr/>
          <p:nvPr/>
        </p:nvSpPr>
        <p:spPr>
          <a:xfrm>
            <a:off x="2643590" y="4431556"/>
            <a:ext cx="1586791" cy="307777"/>
          </a:xfrm>
          <a:prstGeom prst="rect">
            <a:avLst/>
          </a:prstGeom>
        </p:spPr>
        <p:txBody>
          <a:bodyPr wrap="square">
            <a:spAutoFit/>
          </a:bodyPr>
          <a:lstStyle/>
          <a:p>
            <a:pPr algn="ctr"/>
            <a:r>
              <a:rPr lang="en-US" altLang="zh-CN" sz="1400" b="1" dirty="0">
                <a:solidFill>
                  <a:srgbClr val="333333"/>
                </a:solidFill>
                <a:latin typeface="微软雅黑" panose="020B0503020204020204" pitchFamily="34" charset="-122"/>
                <a:ea typeface="微软雅黑" panose="020B0503020204020204" pitchFamily="34" charset="-122"/>
              </a:rPr>
              <a:t>Passive Wi-Fi</a:t>
            </a:r>
            <a:endParaRPr lang="en-US" sz="1400" b="1" dirty="0">
              <a:latin typeface="微软雅黑" panose="020B0503020204020204" pitchFamily="34" charset="-122"/>
              <a:ea typeface="微软雅黑" panose="020B0503020204020204" pitchFamily="34" charset="-122"/>
            </a:endParaRPr>
          </a:p>
        </p:txBody>
      </p:sp>
      <p:sp>
        <p:nvSpPr>
          <p:cNvPr id="204" name="矩形 203">
            <a:extLst>
              <a:ext uri="{FF2B5EF4-FFF2-40B4-BE49-F238E27FC236}">
                <a16:creationId xmlns:a16="http://schemas.microsoft.com/office/drawing/2014/main" id="{D352D078-6AE2-4DE6-B263-1DB02FC8BD49}"/>
              </a:ext>
            </a:extLst>
          </p:cNvPr>
          <p:cNvSpPr/>
          <p:nvPr/>
        </p:nvSpPr>
        <p:spPr>
          <a:xfrm>
            <a:off x="1506186" y="4452570"/>
            <a:ext cx="1344272" cy="307777"/>
          </a:xfrm>
          <a:prstGeom prst="rect">
            <a:avLst/>
          </a:prstGeom>
        </p:spPr>
        <p:txBody>
          <a:bodyPr wrap="square">
            <a:spAutoFit/>
          </a:bodyPr>
          <a:lstStyle/>
          <a:p>
            <a:pPr algn="ctr"/>
            <a:r>
              <a:rPr lang="en-US" altLang="zh-CN" sz="1400" b="1" dirty="0">
                <a:solidFill>
                  <a:srgbClr val="333333"/>
                </a:solidFill>
                <a:latin typeface="微软雅黑" panose="020B0503020204020204" pitchFamily="34" charset="-122"/>
                <a:ea typeface="微软雅黑" panose="020B0503020204020204" pitchFamily="34" charset="-122"/>
              </a:rPr>
              <a:t>InterScatter</a:t>
            </a:r>
            <a:endParaRPr lang="en-US" sz="1400" b="1" dirty="0">
              <a:latin typeface="微软雅黑" panose="020B0503020204020204" pitchFamily="34" charset="-122"/>
              <a:ea typeface="微软雅黑" panose="020B0503020204020204" pitchFamily="34" charset="-122"/>
            </a:endParaRPr>
          </a:p>
        </p:txBody>
      </p:sp>
      <p:sp>
        <p:nvSpPr>
          <p:cNvPr id="205" name="矩形 204">
            <a:extLst>
              <a:ext uri="{FF2B5EF4-FFF2-40B4-BE49-F238E27FC236}">
                <a16:creationId xmlns:a16="http://schemas.microsoft.com/office/drawing/2014/main" id="{6B12030A-0A7E-4F2B-944E-0A606F1C07E5}"/>
              </a:ext>
            </a:extLst>
          </p:cNvPr>
          <p:cNvSpPr/>
          <p:nvPr/>
        </p:nvSpPr>
        <p:spPr>
          <a:xfrm>
            <a:off x="1537432" y="4758151"/>
            <a:ext cx="2220103" cy="307777"/>
          </a:xfrm>
          <a:prstGeom prst="rect">
            <a:avLst/>
          </a:prstGeom>
        </p:spPr>
        <p:txBody>
          <a:bodyPr wrap="square">
            <a:spAutoFit/>
          </a:bodyPr>
          <a:lstStyle/>
          <a:p>
            <a:pPr algn="ctr"/>
            <a:r>
              <a:rPr lang="en-US" altLang="zh-CN" sz="1400" b="1" dirty="0">
                <a:solidFill>
                  <a:srgbClr val="333333"/>
                </a:solidFill>
                <a:latin typeface="微软雅黑" panose="020B0503020204020204" pitchFamily="34" charset="-122"/>
                <a:ea typeface="微软雅黑" panose="020B0503020204020204" pitchFamily="34" charset="-122"/>
              </a:rPr>
              <a:t>HitchHike &amp; </a:t>
            </a:r>
            <a:r>
              <a:rPr lang="en-US" sz="1400" b="1" dirty="0">
                <a:solidFill>
                  <a:srgbClr val="333333"/>
                </a:solidFill>
                <a:latin typeface="微软雅黑" panose="020B0503020204020204" pitchFamily="34" charset="-122"/>
                <a:ea typeface="微软雅黑" panose="020B0503020204020204" pitchFamily="34" charset="-122"/>
              </a:rPr>
              <a:t>FreeRider</a:t>
            </a:r>
            <a:endParaRPr lang="en-US" sz="1400" b="1" dirty="0">
              <a:latin typeface="微软雅黑" panose="020B0503020204020204" pitchFamily="34" charset="-122"/>
              <a:ea typeface="微软雅黑" panose="020B0503020204020204" pitchFamily="34" charset="-122"/>
            </a:endParaRPr>
          </a:p>
        </p:txBody>
      </p:sp>
      <p:sp>
        <p:nvSpPr>
          <p:cNvPr id="206" name="椭圆 205">
            <a:extLst>
              <a:ext uri="{FF2B5EF4-FFF2-40B4-BE49-F238E27FC236}">
                <a16:creationId xmlns:a16="http://schemas.microsoft.com/office/drawing/2014/main" id="{5692DEBF-876F-4CE3-97CC-8085DFC811FC}"/>
              </a:ext>
            </a:extLst>
          </p:cNvPr>
          <p:cNvSpPr/>
          <p:nvPr/>
        </p:nvSpPr>
        <p:spPr>
          <a:xfrm>
            <a:off x="8241134" y="4811413"/>
            <a:ext cx="2180998" cy="11516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6">
            <a:extLst>
              <a:ext uri="{FF2B5EF4-FFF2-40B4-BE49-F238E27FC236}">
                <a16:creationId xmlns:a16="http://schemas.microsoft.com/office/drawing/2014/main" id="{6A8D18ED-BD3F-4C4C-9BA7-8623BF19F5F1}"/>
              </a:ext>
            </a:extLst>
          </p:cNvPr>
          <p:cNvSpPr/>
          <p:nvPr/>
        </p:nvSpPr>
        <p:spPr>
          <a:xfrm>
            <a:off x="1350919" y="5608671"/>
            <a:ext cx="1858970" cy="369332"/>
          </a:xfrm>
          <a:prstGeom prst="rect">
            <a:avLst/>
          </a:prstGeom>
        </p:spPr>
        <p:txBody>
          <a:bodyPr wrap="none">
            <a:spAutoFit/>
          </a:bodyPr>
          <a:lstStyle/>
          <a:p>
            <a:r>
              <a:rPr lang="en-US" b="1" dirty="0">
                <a:latin typeface="微软雅黑" panose="020B0503020204020204" pitchFamily="34" charset="-122"/>
                <a:ea typeface="微软雅黑" panose="020B0503020204020204" pitchFamily="34" charset="-122"/>
              </a:rPr>
              <a:t>S</a:t>
            </a:r>
            <a:r>
              <a:rPr lang="en-US" altLang="zh-CN" b="1" dirty="0">
                <a:latin typeface="微软雅黑" panose="020B0503020204020204" pitchFamily="34" charset="-122"/>
                <a:ea typeface="微软雅黑" panose="020B0503020204020204" pitchFamily="34" charset="-122"/>
              </a:rPr>
              <a:t>ingle-carrier/</a:t>
            </a:r>
            <a:endParaRPr lang="en-US" b="1" dirty="0"/>
          </a:p>
        </p:txBody>
      </p:sp>
      <p:sp>
        <p:nvSpPr>
          <p:cNvPr id="208" name="矩形 207">
            <a:extLst>
              <a:ext uri="{FF2B5EF4-FFF2-40B4-BE49-F238E27FC236}">
                <a16:creationId xmlns:a16="http://schemas.microsoft.com/office/drawing/2014/main" id="{F666C20F-2A46-423B-BD08-AF3FD9301B13}"/>
              </a:ext>
            </a:extLst>
          </p:cNvPr>
          <p:cNvSpPr/>
          <p:nvPr/>
        </p:nvSpPr>
        <p:spPr>
          <a:xfrm>
            <a:off x="2646090" y="4149246"/>
            <a:ext cx="984574" cy="307777"/>
          </a:xfrm>
          <a:prstGeom prst="rect">
            <a:avLst/>
          </a:prstGeom>
        </p:spPr>
        <p:txBody>
          <a:bodyPr wrap="square">
            <a:spAutoFit/>
          </a:bodyPr>
          <a:lstStyle/>
          <a:p>
            <a:pPr algn="ctr"/>
            <a:r>
              <a:rPr lang="en-US" altLang="zh-CN" sz="1400" b="1" dirty="0" err="1">
                <a:solidFill>
                  <a:srgbClr val="333333"/>
                </a:solidFill>
                <a:latin typeface="微软雅黑" panose="020B0503020204020204" pitchFamily="34" charset="-122"/>
                <a:ea typeface="微软雅黑" panose="020B0503020204020204" pitchFamily="34" charset="-122"/>
              </a:rPr>
              <a:t>BackFi</a:t>
            </a:r>
            <a:endParaRPr lang="en-US" sz="1400" b="1" dirty="0">
              <a:latin typeface="微软雅黑" panose="020B0503020204020204" pitchFamily="34" charset="-122"/>
              <a:ea typeface="微软雅黑" panose="020B0503020204020204" pitchFamily="34" charset="-122"/>
            </a:endParaRPr>
          </a:p>
        </p:txBody>
      </p:sp>
      <p:sp>
        <p:nvSpPr>
          <p:cNvPr id="209" name="矩形 208">
            <a:extLst>
              <a:ext uri="{FF2B5EF4-FFF2-40B4-BE49-F238E27FC236}">
                <a16:creationId xmlns:a16="http://schemas.microsoft.com/office/drawing/2014/main" id="{D8484B03-0816-4F02-A349-0BB79C83DE6B}"/>
              </a:ext>
            </a:extLst>
          </p:cNvPr>
          <p:cNvSpPr/>
          <p:nvPr/>
        </p:nvSpPr>
        <p:spPr>
          <a:xfrm>
            <a:off x="1508686" y="4170260"/>
            <a:ext cx="1089042" cy="307777"/>
          </a:xfrm>
          <a:prstGeom prst="rect">
            <a:avLst/>
          </a:prstGeom>
        </p:spPr>
        <p:txBody>
          <a:bodyPr wrap="square">
            <a:spAutoFit/>
          </a:bodyPr>
          <a:lstStyle/>
          <a:p>
            <a:pPr algn="ctr"/>
            <a:r>
              <a:rPr lang="en-US" altLang="zh-CN" sz="1400" b="1" dirty="0">
                <a:solidFill>
                  <a:srgbClr val="333333"/>
                </a:solidFill>
                <a:latin typeface="微软雅黑" panose="020B0503020204020204" pitchFamily="34" charset="-122"/>
                <a:ea typeface="微软雅黑" panose="020B0503020204020204" pitchFamily="34" charset="-122"/>
              </a:rPr>
              <a:t>Wi-Fi BS</a:t>
            </a:r>
            <a:endParaRPr lang="en-US"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277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par>
                                <p:cTn id="8" presetID="10" presetClass="entr" presetSubtype="0" fill="hold" nodeType="with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fade">
                                      <p:cBhvr>
                                        <p:cTn id="10" dur="500"/>
                                        <p:tgtEl>
                                          <p:spTgt spid="156"/>
                                        </p:tgtEl>
                                      </p:cBhvr>
                                    </p:animEffect>
                                  </p:childTnLst>
                                </p:cTn>
                              </p:par>
                              <p:par>
                                <p:cTn id="11" presetID="10" presetClass="entr" presetSubtype="0"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fade">
                                      <p:cBhvr>
                                        <p:cTn id="13" dur="500"/>
                                        <p:tgtEl>
                                          <p:spTgt spid="159"/>
                                        </p:tgtEl>
                                      </p:cBhvr>
                                    </p:animEffect>
                                  </p:childTnLst>
                                </p:cTn>
                              </p:par>
                              <p:par>
                                <p:cTn id="14" presetID="10" presetClass="entr" presetSubtype="0" fill="hold" nodeType="with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par>
                                <p:cTn id="17" presetID="10" presetClass="entr" presetSubtype="0" fill="hold" nodeType="withEffect">
                                  <p:stCondLst>
                                    <p:cond delay="0"/>
                                  </p:stCondLst>
                                  <p:childTnLst>
                                    <p:set>
                                      <p:cBhvr>
                                        <p:cTn id="18" dur="1" fill="hold">
                                          <p:stCondLst>
                                            <p:cond delay="0"/>
                                          </p:stCondLst>
                                        </p:cTn>
                                        <p:tgtEl>
                                          <p:spTgt spid="167"/>
                                        </p:tgtEl>
                                        <p:attrNameLst>
                                          <p:attrName>style.visibility</p:attrName>
                                        </p:attrNameLst>
                                      </p:cBhvr>
                                      <p:to>
                                        <p:strVal val="visible"/>
                                      </p:to>
                                    </p:set>
                                    <p:animEffect transition="in" filter="fade">
                                      <p:cBhvr>
                                        <p:cTn id="19" dur="500"/>
                                        <p:tgtEl>
                                          <p:spTgt spid="167"/>
                                        </p:tgtEl>
                                      </p:cBhvr>
                                    </p:animEffect>
                                  </p:childTnLst>
                                </p:cTn>
                              </p:par>
                              <p:par>
                                <p:cTn id="20" presetID="10" presetClass="entr" presetSubtype="0" fill="hold" nodeType="withEffect">
                                  <p:stCondLst>
                                    <p:cond delay="0"/>
                                  </p:stCondLst>
                                  <p:childTnLst>
                                    <p:set>
                                      <p:cBhvr>
                                        <p:cTn id="21" dur="1" fill="hold">
                                          <p:stCondLst>
                                            <p:cond delay="0"/>
                                          </p:stCondLst>
                                        </p:cTn>
                                        <p:tgtEl>
                                          <p:spTgt spid="170"/>
                                        </p:tgtEl>
                                        <p:attrNameLst>
                                          <p:attrName>style.visibility</p:attrName>
                                        </p:attrNameLst>
                                      </p:cBhvr>
                                      <p:to>
                                        <p:strVal val="visible"/>
                                      </p:to>
                                    </p:set>
                                    <p:animEffect transition="in" filter="fade">
                                      <p:cBhvr>
                                        <p:cTn id="22" dur="500"/>
                                        <p:tgtEl>
                                          <p:spTgt spid="170"/>
                                        </p:tgtEl>
                                      </p:cBhvr>
                                    </p:animEffect>
                                  </p:childTnLst>
                                </p:cTn>
                              </p:par>
                              <p:par>
                                <p:cTn id="23" presetID="10" presetClass="entr" presetSubtype="0" fill="hold"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fade">
                                      <p:cBhvr>
                                        <p:cTn id="25" dur="500"/>
                                        <p:tgtEl>
                                          <p:spTgt spid="174"/>
                                        </p:tgtEl>
                                      </p:cBhvr>
                                    </p:animEffect>
                                  </p:childTnLst>
                                </p:cTn>
                              </p:par>
                              <p:par>
                                <p:cTn id="26" presetID="10" presetClass="entr" presetSubtype="0" fill="hold" nodeType="withEffect">
                                  <p:stCondLst>
                                    <p:cond delay="0"/>
                                  </p:stCondLst>
                                  <p:childTnLst>
                                    <p:set>
                                      <p:cBhvr>
                                        <p:cTn id="27" dur="1" fill="hold">
                                          <p:stCondLst>
                                            <p:cond delay="0"/>
                                          </p:stCondLst>
                                        </p:cTn>
                                        <p:tgtEl>
                                          <p:spTgt spid="179"/>
                                        </p:tgtEl>
                                        <p:attrNameLst>
                                          <p:attrName>style.visibility</p:attrName>
                                        </p:attrNameLst>
                                      </p:cBhvr>
                                      <p:to>
                                        <p:strVal val="visible"/>
                                      </p:to>
                                    </p:set>
                                    <p:animEffect transition="in" filter="fade">
                                      <p:cBhvr>
                                        <p:cTn id="28" dur="500"/>
                                        <p:tgtEl>
                                          <p:spTgt spid="179"/>
                                        </p:tgtEl>
                                      </p:cBhvr>
                                    </p:animEffect>
                                  </p:childTnLst>
                                </p:cTn>
                              </p:par>
                              <p:par>
                                <p:cTn id="29" presetID="10" presetClass="entr" presetSubtype="0" fill="hold" nodeType="withEffect">
                                  <p:stCondLst>
                                    <p:cond delay="0"/>
                                  </p:stCondLst>
                                  <p:childTnLst>
                                    <p:set>
                                      <p:cBhvr>
                                        <p:cTn id="30" dur="1" fill="hold">
                                          <p:stCondLst>
                                            <p:cond delay="0"/>
                                          </p:stCondLst>
                                        </p:cTn>
                                        <p:tgtEl>
                                          <p:spTgt spid="182"/>
                                        </p:tgtEl>
                                        <p:attrNameLst>
                                          <p:attrName>style.visibility</p:attrName>
                                        </p:attrNameLst>
                                      </p:cBhvr>
                                      <p:to>
                                        <p:strVal val="visible"/>
                                      </p:to>
                                    </p:set>
                                    <p:animEffect transition="in" filter="fade">
                                      <p:cBhvr>
                                        <p:cTn id="31" dur="500"/>
                                        <p:tgtEl>
                                          <p:spTgt spid="182"/>
                                        </p:tgtEl>
                                      </p:cBhvr>
                                    </p:animEffect>
                                  </p:childTnLst>
                                </p:cTn>
                              </p:par>
                              <p:par>
                                <p:cTn id="32" presetID="10" presetClass="entr" presetSubtype="0" fill="hold" nodeType="withEffect">
                                  <p:stCondLst>
                                    <p:cond delay="0"/>
                                  </p:stCondLst>
                                  <p:childTnLst>
                                    <p:set>
                                      <p:cBhvr>
                                        <p:cTn id="33" dur="1" fill="hold">
                                          <p:stCondLst>
                                            <p:cond delay="0"/>
                                          </p:stCondLst>
                                        </p:cTn>
                                        <p:tgtEl>
                                          <p:spTgt spid="185"/>
                                        </p:tgtEl>
                                        <p:attrNameLst>
                                          <p:attrName>style.visibility</p:attrName>
                                        </p:attrNameLst>
                                      </p:cBhvr>
                                      <p:to>
                                        <p:strVal val="visible"/>
                                      </p:to>
                                    </p:set>
                                    <p:animEffect transition="in" filter="fade">
                                      <p:cBhvr>
                                        <p:cTn id="34" dur="500"/>
                                        <p:tgtEl>
                                          <p:spTgt spid="1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fade">
                                      <p:cBhvr>
                                        <p:cTn id="40" dur="500"/>
                                        <p:tgtEl>
                                          <p:spTgt spid="13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99"/>
                                        </p:tgtEl>
                                        <p:attrNameLst>
                                          <p:attrName>style.visibility</p:attrName>
                                        </p:attrNameLst>
                                      </p:cBhvr>
                                      <p:to>
                                        <p:strVal val="visible"/>
                                      </p:to>
                                    </p:set>
                                    <p:animEffect transition="in" filter="wipe(down)">
                                      <p:cBhvr>
                                        <p:cTn id="43" dur="500"/>
                                        <p:tgtEl>
                                          <p:spTgt spid="19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00"/>
                                        </p:tgtEl>
                                        <p:attrNameLst>
                                          <p:attrName>style.visibility</p:attrName>
                                        </p:attrNameLst>
                                      </p:cBhvr>
                                      <p:to>
                                        <p:strVal val="visible"/>
                                      </p:to>
                                    </p:set>
                                    <p:animEffect transition="in" filter="wipe(down)">
                                      <p:cBhvr>
                                        <p:cTn id="46" dur="500"/>
                                        <p:tgtEl>
                                          <p:spTgt spid="20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1"/>
                                        </p:tgtEl>
                                        <p:attrNameLst>
                                          <p:attrName>style.visibility</p:attrName>
                                        </p:attrNameLst>
                                      </p:cBhvr>
                                      <p:to>
                                        <p:strVal val="visible"/>
                                      </p:to>
                                    </p:set>
                                    <p:animEffect transition="in" filter="wipe(down)">
                                      <p:cBhvr>
                                        <p:cTn id="49" dur="500"/>
                                        <p:tgtEl>
                                          <p:spTgt spid="20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2"/>
                                        </p:tgtEl>
                                        <p:attrNameLst>
                                          <p:attrName>style.visibility</p:attrName>
                                        </p:attrNameLst>
                                      </p:cBhvr>
                                      <p:to>
                                        <p:strVal val="visible"/>
                                      </p:to>
                                    </p:set>
                                    <p:animEffect transition="in" filter="wipe(down)">
                                      <p:cBhvr>
                                        <p:cTn id="52" dur="500"/>
                                        <p:tgtEl>
                                          <p:spTgt spid="202"/>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07"/>
                                        </p:tgtEl>
                                        <p:attrNameLst>
                                          <p:attrName>style.visibility</p:attrName>
                                        </p:attrNameLst>
                                      </p:cBhvr>
                                      <p:to>
                                        <p:strVal val="visible"/>
                                      </p:to>
                                    </p:set>
                                    <p:animEffect transition="in" filter="wipe(down)">
                                      <p:cBhvr>
                                        <p:cTn id="55" dur="500"/>
                                        <p:tgtEl>
                                          <p:spTgt spid="207"/>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06"/>
                                        </p:tgtEl>
                                        <p:attrNameLst>
                                          <p:attrName>style.visibility</p:attrName>
                                        </p:attrNameLst>
                                      </p:cBhvr>
                                      <p:to>
                                        <p:strVal val="visible"/>
                                      </p:to>
                                    </p:set>
                                    <p:animEffect transition="in" filter="fade">
                                      <p:cBhvr>
                                        <p:cTn id="59"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5" grpId="0"/>
      <p:bldP spid="199" grpId="0"/>
      <p:bldP spid="200" grpId="0"/>
      <p:bldP spid="201" grpId="0"/>
      <p:bldP spid="202" grpId="0"/>
      <p:bldP spid="206" grpId="0" animBg="1"/>
      <p:bldP spid="2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5</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5</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2966FBC0-4ACC-4647-9475-0D8090A40190}"/>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 OFDM vs OFDMA</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91" name="组合 90">
            <a:extLst>
              <a:ext uri="{FF2B5EF4-FFF2-40B4-BE49-F238E27FC236}">
                <a16:creationId xmlns:a16="http://schemas.microsoft.com/office/drawing/2014/main" id="{6DD93314-D489-453B-ACE0-679AC4370DF9}"/>
              </a:ext>
            </a:extLst>
          </p:cNvPr>
          <p:cNvGrpSpPr/>
          <p:nvPr/>
        </p:nvGrpSpPr>
        <p:grpSpPr>
          <a:xfrm>
            <a:off x="1849340" y="1201393"/>
            <a:ext cx="8493320" cy="1565674"/>
            <a:chOff x="288019" y="1649013"/>
            <a:chExt cx="8493320" cy="1565674"/>
          </a:xfrm>
        </p:grpSpPr>
        <p:sp>
          <p:nvSpPr>
            <p:cNvPr id="92" name="弧形 91">
              <a:extLst>
                <a:ext uri="{FF2B5EF4-FFF2-40B4-BE49-F238E27FC236}">
                  <a16:creationId xmlns:a16="http://schemas.microsoft.com/office/drawing/2014/main" id="{FA3B608F-FF00-4A1A-9E7C-1AB35BEAB0DF}"/>
                </a:ext>
              </a:extLst>
            </p:cNvPr>
            <p:cNvSpPr/>
            <p:nvPr/>
          </p:nvSpPr>
          <p:spPr>
            <a:xfrm>
              <a:off x="1156159"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3" name="弧形 92">
              <a:extLst>
                <a:ext uri="{FF2B5EF4-FFF2-40B4-BE49-F238E27FC236}">
                  <a16:creationId xmlns:a16="http://schemas.microsoft.com/office/drawing/2014/main" id="{FF3A8C49-5D54-42DD-B9C1-ED396F2FBBE9}"/>
                </a:ext>
              </a:extLst>
            </p:cNvPr>
            <p:cNvSpPr/>
            <p:nvPr/>
          </p:nvSpPr>
          <p:spPr>
            <a:xfrm>
              <a:off x="1545694"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4" name="弧形 93">
              <a:extLst>
                <a:ext uri="{FF2B5EF4-FFF2-40B4-BE49-F238E27FC236}">
                  <a16:creationId xmlns:a16="http://schemas.microsoft.com/office/drawing/2014/main" id="{E356A491-84DE-4DC4-81F2-778D1AE84E07}"/>
                </a:ext>
              </a:extLst>
            </p:cNvPr>
            <p:cNvSpPr/>
            <p:nvPr/>
          </p:nvSpPr>
          <p:spPr>
            <a:xfrm>
              <a:off x="2324764"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5" name="弧形 94">
              <a:extLst>
                <a:ext uri="{FF2B5EF4-FFF2-40B4-BE49-F238E27FC236}">
                  <a16:creationId xmlns:a16="http://schemas.microsoft.com/office/drawing/2014/main" id="{B067C002-76CD-484F-ADB2-6CE782BF66D6}"/>
                </a:ext>
              </a:extLst>
            </p:cNvPr>
            <p:cNvSpPr/>
            <p:nvPr/>
          </p:nvSpPr>
          <p:spPr>
            <a:xfrm>
              <a:off x="3103834"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6" name="弧形 95">
              <a:extLst>
                <a:ext uri="{FF2B5EF4-FFF2-40B4-BE49-F238E27FC236}">
                  <a16:creationId xmlns:a16="http://schemas.microsoft.com/office/drawing/2014/main" id="{6328C343-3414-4600-BDAA-64DF82BF9067}"/>
                </a:ext>
              </a:extLst>
            </p:cNvPr>
            <p:cNvSpPr/>
            <p:nvPr/>
          </p:nvSpPr>
          <p:spPr>
            <a:xfrm>
              <a:off x="3882904"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7" name="弧形 96">
              <a:extLst>
                <a:ext uri="{FF2B5EF4-FFF2-40B4-BE49-F238E27FC236}">
                  <a16:creationId xmlns:a16="http://schemas.microsoft.com/office/drawing/2014/main" id="{FBAF2F9A-9D39-44B6-AEDC-CD3178C2BAC4}"/>
                </a:ext>
              </a:extLst>
            </p:cNvPr>
            <p:cNvSpPr/>
            <p:nvPr/>
          </p:nvSpPr>
          <p:spPr>
            <a:xfrm>
              <a:off x="4272439"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8" name="弧形 97">
              <a:extLst>
                <a:ext uri="{FF2B5EF4-FFF2-40B4-BE49-F238E27FC236}">
                  <a16:creationId xmlns:a16="http://schemas.microsoft.com/office/drawing/2014/main" id="{AF060E6F-93B7-494F-98F6-E47609B62C7E}"/>
                </a:ext>
              </a:extLst>
            </p:cNvPr>
            <p:cNvSpPr/>
            <p:nvPr/>
          </p:nvSpPr>
          <p:spPr>
            <a:xfrm>
              <a:off x="766624" y="2078831"/>
              <a:ext cx="1817000" cy="1135856"/>
            </a:xfrm>
            <a:prstGeom prst="arc">
              <a:avLst>
                <a:gd name="adj1" fmla="val 10805903"/>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99" name="弧形 98">
              <a:extLst>
                <a:ext uri="{FF2B5EF4-FFF2-40B4-BE49-F238E27FC236}">
                  <a16:creationId xmlns:a16="http://schemas.microsoft.com/office/drawing/2014/main" id="{13D33540-A1D8-46D2-979C-F72E2CE86A1F}"/>
                </a:ext>
              </a:extLst>
            </p:cNvPr>
            <p:cNvSpPr/>
            <p:nvPr/>
          </p:nvSpPr>
          <p:spPr>
            <a:xfrm>
              <a:off x="4661974" y="2078831"/>
              <a:ext cx="1817000" cy="1135856"/>
            </a:xfrm>
            <a:prstGeom prst="arc">
              <a:avLst>
                <a:gd name="adj1" fmla="val 10805903"/>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00" name="弧形 99">
              <a:extLst>
                <a:ext uri="{FF2B5EF4-FFF2-40B4-BE49-F238E27FC236}">
                  <a16:creationId xmlns:a16="http://schemas.microsoft.com/office/drawing/2014/main" id="{59B42BFB-53A4-4D8E-8984-AA0BBA4F272B}"/>
                </a:ext>
              </a:extLst>
            </p:cNvPr>
            <p:cNvSpPr/>
            <p:nvPr/>
          </p:nvSpPr>
          <p:spPr>
            <a:xfrm>
              <a:off x="2714299" y="2078831"/>
              <a:ext cx="1817000" cy="1135856"/>
            </a:xfrm>
            <a:prstGeom prst="arc">
              <a:avLst>
                <a:gd name="adj1" fmla="val 10805903"/>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cxnSp>
          <p:nvCxnSpPr>
            <p:cNvPr id="101" name="直接连接符 100">
              <a:extLst>
                <a:ext uri="{FF2B5EF4-FFF2-40B4-BE49-F238E27FC236}">
                  <a16:creationId xmlns:a16="http://schemas.microsoft.com/office/drawing/2014/main" id="{F6913148-2801-46F8-ABD0-212B7CFDF5DD}"/>
                </a:ext>
              </a:extLst>
            </p:cNvPr>
            <p:cNvCxnSpPr>
              <a:cxnSpLocks/>
            </p:cNvCxnSpPr>
            <p:nvPr/>
          </p:nvCxnSpPr>
          <p:spPr>
            <a:xfrm flipV="1">
              <a:off x="533923" y="2643186"/>
              <a:ext cx="6438379" cy="142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653108BD-AC7D-400D-9928-85C0E31775CA}"/>
                </a:ext>
              </a:extLst>
            </p:cNvPr>
            <p:cNvSpPr txBox="1"/>
            <p:nvPr/>
          </p:nvSpPr>
          <p:spPr>
            <a:xfrm>
              <a:off x="288019" y="2737126"/>
              <a:ext cx="800219" cy="307777"/>
            </a:xfrm>
            <a:prstGeom prst="rect">
              <a:avLst/>
            </a:prstGeom>
            <a:noFill/>
          </p:spPr>
          <p:txBody>
            <a:bodyPr wrap="none" rtlCol="0">
              <a:spAutoFit/>
            </a:bodyPr>
            <a:lstStyle/>
            <a:p>
              <a:r>
                <a:rPr lang="en-US" sz="1400" dirty="0">
                  <a:latin typeface="微软雅黑" panose="020B0503020204020204" pitchFamily="34" charset="-122"/>
                  <a:ea typeface="微软雅黑" panose="020B0503020204020204" pitchFamily="34" charset="-122"/>
                </a:rPr>
                <a:t>2.4GHz</a:t>
              </a:r>
            </a:p>
          </p:txBody>
        </p:sp>
        <p:sp>
          <p:nvSpPr>
            <p:cNvPr id="103" name="弧形 102">
              <a:extLst>
                <a:ext uri="{FF2B5EF4-FFF2-40B4-BE49-F238E27FC236}">
                  <a16:creationId xmlns:a16="http://schemas.microsoft.com/office/drawing/2014/main" id="{F60B869F-29A4-41E8-8781-A6E737400710}"/>
                </a:ext>
              </a:extLst>
            </p:cNvPr>
            <p:cNvSpPr/>
            <p:nvPr/>
          </p:nvSpPr>
          <p:spPr>
            <a:xfrm>
              <a:off x="1935229" y="2078831"/>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04" name="弧形 103">
              <a:extLst>
                <a:ext uri="{FF2B5EF4-FFF2-40B4-BE49-F238E27FC236}">
                  <a16:creationId xmlns:a16="http://schemas.microsoft.com/office/drawing/2014/main" id="{14D48F6A-11A7-4FD1-97A5-2D15C0B022CB}"/>
                </a:ext>
              </a:extLst>
            </p:cNvPr>
            <p:cNvSpPr/>
            <p:nvPr/>
          </p:nvSpPr>
          <p:spPr>
            <a:xfrm>
              <a:off x="3493369" y="2078830"/>
              <a:ext cx="1817000" cy="1135856"/>
            </a:xfrm>
            <a:prstGeom prst="arc">
              <a:avLst>
                <a:gd name="adj1" fmla="val 10805903"/>
                <a:gd name="adj2" fmla="val 0"/>
              </a:avLst>
            </a:pr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05" name="文本框 104">
              <a:extLst>
                <a:ext uri="{FF2B5EF4-FFF2-40B4-BE49-F238E27FC236}">
                  <a16:creationId xmlns:a16="http://schemas.microsoft.com/office/drawing/2014/main" id="{32995D30-CC99-4608-B629-D6C85E67771B}"/>
                </a:ext>
              </a:extLst>
            </p:cNvPr>
            <p:cNvSpPr txBox="1"/>
            <p:nvPr/>
          </p:nvSpPr>
          <p:spPr>
            <a:xfrm>
              <a:off x="1541857" y="1654290"/>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1</a:t>
              </a:r>
            </a:p>
          </p:txBody>
        </p:sp>
        <p:sp>
          <p:nvSpPr>
            <p:cNvPr id="106" name="文本框 105">
              <a:extLst>
                <a:ext uri="{FF2B5EF4-FFF2-40B4-BE49-F238E27FC236}">
                  <a16:creationId xmlns:a16="http://schemas.microsoft.com/office/drawing/2014/main" id="{E967F895-D0E1-4FD5-8741-04680E6BC712}"/>
                </a:ext>
              </a:extLst>
            </p:cNvPr>
            <p:cNvSpPr txBox="1"/>
            <p:nvPr/>
          </p:nvSpPr>
          <p:spPr>
            <a:xfrm>
              <a:off x="1931408" y="1654290"/>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2</a:t>
              </a:r>
            </a:p>
          </p:txBody>
        </p:sp>
        <p:sp>
          <p:nvSpPr>
            <p:cNvPr id="107" name="文本框 106">
              <a:extLst>
                <a:ext uri="{FF2B5EF4-FFF2-40B4-BE49-F238E27FC236}">
                  <a16:creationId xmlns:a16="http://schemas.microsoft.com/office/drawing/2014/main" id="{7BCBE6C3-21C5-419E-8A77-CB6E80AFEDA0}"/>
                </a:ext>
              </a:extLst>
            </p:cNvPr>
            <p:cNvSpPr txBox="1"/>
            <p:nvPr/>
          </p:nvSpPr>
          <p:spPr>
            <a:xfrm>
              <a:off x="2295610" y="1654290"/>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3</a:t>
              </a:r>
            </a:p>
          </p:txBody>
        </p:sp>
        <p:sp>
          <p:nvSpPr>
            <p:cNvPr id="108" name="文本框 107">
              <a:extLst>
                <a:ext uri="{FF2B5EF4-FFF2-40B4-BE49-F238E27FC236}">
                  <a16:creationId xmlns:a16="http://schemas.microsoft.com/office/drawing/2014/main" id="{17E4023B-EF2C-402D-A2B8-C9B5E8C3E3A4}"/>
                </a:ext>
              </a:extLst>
            </p:cNvPr>
            <p:cNvSpPr txBox="1"/>
            <p:nvPr/>
          </p:nvSpPr>
          <p:spPr>
            <a:xfrm>
              <a:off x="3099997" y="1649013"/>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5</a:t>
              </a:r>
            </a:p>
          </p:txBody>
        </p:sp>
        <p:sp>
          <p:nvSpPr>
            <p:cNvPr id="109" name="文本框 108">
              <a:extLst>
                <a:ext uri="{FF2B5EF4-FFF2-40B4-BE49-F238E27FC236}">
                  <a16:creationId xmlns:a16="http://schemas.microsoft.com/office/drawing/2014/main" id="{8D56D883-D0AF-4D61-A438-451FAACB6F21}"/>
                </a:ext>
              </a:extLst>
            </p:cNvPr>
            <p:cNvSpPr txBox="1"/>
            <p:nvPr/>
          </p:nvSpPr>
          <p:spPr>
            <a:xfrm>
              <a:off x="3499022" y="1662786"/>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6</a:t>
              </a:r>
            </a:p>
          </p:txBody>
        </p:sp>
        <p:sp>
          <p:nvSpPr>
            <p:cNvPr id="110" name="文本框 109">
              <a:extLst>
                <a:ext uri="{FF2B5EF4-FFF2-40B4-BE49-F238E27FC236}">
                  <a16:creationId xmlns:a16="http://schemas.microsoft.com/office/drawing/2014/main" id="{4F49332A-ED60-42D2-A289-4B7F047B113B}"/>
                </a:ext>
              </a:extLst>
            </p:cNvPr>
            <p:cNvSpPr txBox="1"/>
            <p:nvPr/>
          </p:nvSpPr>
          <p:spPr>
            <a:xfrm>
              <a:off x="3884394" y="1662786"/>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7</a:t>
              </a:r>
            </a:p>
          </p:txBody>
        </p:sp>
        <p:sp>
          <p:nvSpPr>
            <p:cNvPr id="111" name="文本框 110">
              <a:extLst>
                <a:ext uri="{FF2B5EF4-FFF2-40B4-BE49-F238E27FC236}">
                  <a16:creationId xmlns:a16="http://schemas.microsoft.com/office/drawing/2014/main" id="{15194AE5-6285-4BE0-869D-EE227B35F854}"/>
                </a:ext>
              </a:extLst>
            </p:cNvPr>
            <p:cNvSpPr txBox="1"/>
            <p:nvPr/>
          </p:nvSpPr>
          <p:spPr>
            <a:xfrm>
              <a:off x="4268602" y="1662786"/>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8</a:t>
              </a:r>
            </a:p>
          </p:txBody>
        </p:sp>
        <p:sp>
          <p:nvSpPr>
            <p:cNvPr id="112" name="文本框 111">
              <a:extLst>
                <a:ext uri="{FF2B5EF4-FFF2-40B4-BE49-F238E27FC236}">
                  <a16:creationId xmlns:a16="http://schemas.microsoft.com/office/drawing/2014/main" id="{80FFC06B-8F94-4903-8F95-14ED089B7F83}"/>
                </a:ext>
              </a:extLst>
            </p:cNvPr>
            <p:cNvSpPr txBox="1"/>
            <p:nvPr/>
          </p:nvSpPr>
          <p:spPr>
            <a:xfrm>
              <a:off x="4652810" y="1662786"/>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9</a:t>
              </a:r>
            </a:p>
          </p:txBody>
        </p:sp>
        <p:sp>
          <p:nvSpPr>
            <p:cNvPr id="113" name="文本框 112">
              <a:extLst>
                <a:ext uri="{FF2B5EF4-FFF2-40B4-BE49-F238E27FC236}">
                  <a16:creationId xmlns:a16="http://schemas.microsoft.com/office/drawing/2014/main" id="{71C3B138-EBE8-4085-99DE-C0B492BC56EC}"/>
                </a:ext>
              </a:extLst>
            </p:cNvPr>
            <p:cNvSpPr txBox="1"/>
            <p:nvPr/>
          </p:nvSpPr>
          <p:spPr>
            <a:xfrm>
              <a:off x="5344770" y="1662786"/>
              <a:ext cx="453970"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11</a:t>
              </a:r>
            </a:p>
          </p:txBody>
        </p:sp>
        <p:sp>
          <p:nvSpPr>
            <p:cNvPr id="114" name="文本框 113">
              <a:extLst>
                <a:ext uri="{FF2B5EF4-FFF2-40B4-BE49-F238E27FC236}">
                  <a16:creationId xmlns:a16="http://schemas.microsoft.com/office/drawing/2014/main" id="{1CDBB847-845C-45E7-9237-C8E9CF978EE9}"/>
                </a:ext>
              </a:extLst>
            </p:cNvPr>
            <p:cNvSpPr txBox="1"/>
            <p:nvPr/>
          </p:nvSpPr>
          <p:spPr>
            <a:xfrm>
              <a:off x="2732150" y="1649013"/>
              <a:ext cx="319318"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4</a:t>
              </a:r>
            </a:p>
          </p:txBody>
        </p:sp>
        <p:sp>
          <p:nvSpPr>
            <p:cNvPr id="115" name="文本框 114">
              <a:extLst>
                <a:ext uri="{FF2B5EF4-FFF2-40B4-BE49-F238E27FC236}">
                  <a16:creationId xmlns:a16="http://schemas.microsoft.com/office/drawing/2014/main" id="{5E2EFE35-45F4-4856-8A1D-5F5F9072F2DA}"/>
                </a:ext>
              </a:extLst>
            </p:cNvPr>
            <p:cNvSpPr txBox="1"/>
            <p:nvPr/>
          </p:nvSpPr>
          <p:spPr>
            <a:xfrm>
              <a:off x="4970191" y="1662786"/>
              <a:ext cx="453970" cy="369332"/>
            </a:xfrm>
            <a:prstGeom prst="rect">
              <a:avLst/>
            </a:prstGeom>
            <a:noFill/>
          </p:spPr>
          <p:txBody>
            <a:bodyPr wrap="none" rtlCol="0">
              <a:spAutoFit/>
            </a:bodyPr>
            <a:lstStyle/>
            <a:p>
              <a:r>
                <a:rPr lang="en-US" dirty="0">
                  <a:latin typeface="微软雅黑" panose="020B0503020204020204" pitchFamily="34" charset="-122"/>
                  <a:ea typeface="微软雅黑" panose="020B0503020204020204" pitchFamily="34" charset="-122"/>
                </a:rPr>
                <a:t>10</a:t>
              </a:r>
            </a:p>
          </p:txBody>
        </p:sp>
        <p:sp>
          <p:nvSpPr>
            <p:cNvPr id="116" name="文本框 115">
              <a:extLst>
                <a:ext uri="{FF2B5EF4-FFF2-40B4-BE49-F238E27FC236}">
                  <a16:creationId xmlns:a16="http://schemas.microsoft.com/office/drawing/2014/main" id="{C230DB5F-F232-4BEA-B73B-6E61AA5DB476}"/>
                </a:ext>
              </a:extLst>
            </p:cNvPr>
            <p:cNvSpPr txBox="1"/>
            <p:nvPr/>
          </p:nvSpPr>
          <p:spPr>
            <a:xfrm>
              <a:off x="1193273" y="2737126"/>
              <a:ext cx="1011815" cy="307777"/>
            </a:xfrm>
            <a:prstGeom prst="rect">
              <a:avLst/>
            </a:prstGeom>
            <a:noFill/>
          </p:spPr>
          <p:txBody>
            <a:bodyPr wrap="none" rtlCol="0">
              <a:spAutoFit/>
            </a:bodyPr>
            <a:lstStyle/>
            <a:p>
              <a:r>
                <a:rPr lang="en-US" sz="1400" dirty="0">
                  <a:latin typeface="微软雅黑" panose="020B0503020204020204" pitchFamily="34" charset="-122"/>
                  <a:ea typeface="微软雅黑" panose="020B0503020204020204" pitchFamily="34" charset="-122"/>
                </a:rPr>
                <a:t>2.412GHz</a:t>
              </a:r>
            </a:p>
          </p:txBody>
        </p:sp>
        <p:sp>
          <p:nvSpPr>
            <p:cNvPr id="117" name="文本框 116">
              <a:extLst>
                <a:ext uri="{FF2B5EF4-FFF2-40B4-BE49-F238E27FC236}">
                  <a16:creationId xmlns:a16="http://schemas.microsoft.com/office/drawing/2014/main" id="{E76097F0-3D3E-450B-9E74-49C4919882C4}"/>
                </a:ext>
              </a:extLst>
            </p:cNvPr>
            <p:cNvSpPr txBox="1"/>
            <p:nvPr/>
          </p:nvSpPr>
          <p:spPr>
            <a:xfrm>
              <a:off x="3142636" y="2737126"/>
              <a:ext cx="1011815" cy="307777"/>
            </a:xfrm>
            <a:prstGeom prst="rect">
              <a:avLst/>
            </a:prstGeom>
            <a:noFill/>
          </p:spPr>
          <p:txBody>
            <a:bodyPr wrap="none" rtlCol="0">
              <a:spAutoFit/>
            </a:bodyPr>
            <a:lstStyle/>
            <a:p>
              <a:r>
                <a:rPr lang="en-US" sz="1400" dirty="0">
                  <a:latin typeface="微软雅黑" panose="020B0503020204020204" pitchFamily="34" charset="-122"/>
                  <a:ea typeface="微软雅黑" panose="020B0503020204020204" pitchFamily="34" charset="-122"/>
                </a:rPr>
                <a:t>2.437GHz</a:t>
              </a:r>
            </a:p>
          </p:txBody>
        </p:sp>
        <p:sp>
          <p:nvSpPr>
            <p:cNvPr id="118" name="文本框 117">
              <a:extLst>
                <a:ext uri="{FF2B5EF4-FFF2-40B4-BE49-F238E27FC236}">
                  <a16:creationId xmlns:a16="http://schemas.microsoft.com/office/drawing/2014/main" id="{EB00ECE8-BB44-41F7-AA53-79B7BEC97D6E}"/>
                </a:ext>
              </a:extLst>
            </p:cNvPr>
            <p:cNvSpPr txBox="1"/>
            <p:nvPr/>
          </p:nvSpPr>
          <p:spPr>
            <a:xfrm>
              <a:off x="5092585" y="2737126"/>
              <a:ext cx="1011815" cy="307777"/>
            </a:xfrm>
            <a:prstGeom prst="rect">
              <a:avLst/>
            </a:prstGeom>
            <a:noFill/>
          </p:spPr>
          <p:txBody>
            <a:bodyPr wrap="none" rtlCol="0">
              <a:spAutoFit/>
            </a:bodyPr>
            <a:lstStyle/>
            <a:p>
              <a:r>
                <a:rPr lang="en-US" sz="1400" dirty="0">
                  <a:latin typeface="微软雅黑" panose="020B0503020204020204" pitchFamily="34" charset="-122"/>
                  <a:ea typeface="微软雅黑" panose="020B0503020204020204" pitchFamily="34" charset="-122"/>
                </a:rPr>
                <a:t>2.462GHz</a:t>
              </a:r>
            </a:p>
          </p:txBody>
        </p:sp>
        <p:sp>
          <p:nvSpPr>
            <p:cNvPr id="119" name="文本框 118">
              <a:extLst>
                <a:ext uri="{FF2B5EF4-FFF2-40B4-BE49-F238E27FC236}">
                  <a16:creationId xmlns:a16="http://schemas.microsoft.com/office/drawing/2014/main" id="{FB67C094-4490-44B9-9379-4602A5DB48E2}"/>
                </a:ext>
              </a:extLst>
            </p:cNvPr>
            <p:cNvSpPr txBox="1"/>
            <p:nvPr/>
          </p:nvSpPr>
          <p:spPr>
            <a:xfrm>
              <a:off x="7152367" y="2196583"/>
              <a:ext cx="1628972" cy="338554"/>
            </a:xfrm>
            <a:prstGeom prst="rect">
              <a:avLst/>
            </a:prstGeom>
            <a:noFill/>
          </p:spPr>
          <p:txBody>
            <a:bodyPr wrap="none" rtlCol="0">
              <a:spAutoFit/>
            </a:bodyPr>
            <a:lstStyle/>
            <a:p>
              <a:r>
                <a:rPr lang="en-US" sz="1600" b="1" dirty="0">
                  <a:latin typeface="微软雅黑" panose="020B0503020204020204" pitchFamily="34" charset="-122"/>
                  <a:ea typeface="微软雅黑" panose="020B0503020204020204" pitchFamily="34" charset="-122"/>
                </a:rPr>
                <a:t>W</a:t>
              </a:r>
              <a:r>
                <a:rPr lang="en-US" altLang="zh-CN" sz="1600" b="1" dirty="0">
                  <a:latin typeface="微软雅黑" panose="020B0503020204020204" pitchFamily="34" charset="-122"/>
                  <a:ea typeface="微软雅黑" panose="020B0503020204020204" pitchFamily="34" charset="-122"/>
                </a:rPr>
                <a:t>i-Fi Channel</a:t>
              </a:r>
              <a:endParaRPr lang="en-US" sz="1600" b="1" dirty="0">
                <a:latin typeface="微软雅黑" panose="020B0503020204020204" pitchFamily="34" charset="-122"/>
                <a:ea typeface="微软雅黑" panose="020B0503020204020204" pitchFamily="34" charset="-122"/>
              </a:endParaRPr>
            </a:p>
          </p:txBody>
        </p:sp>
      </p:grpSp>
      <p:cxnSp>
        <p:nvCxnSpPr>
          <p:cNvPr id="120" name="直接连接符 119">
            <a:extLst>
              <a:ext uri="{FF2B5EF4-FFF2-40B4-BE49-F238E27FC236}">
                <a16:creationId xmlns:a16="http://schemas.microsoft.com/office/drawing/2014/main" id="{C815F693-B5A5-4C55-95BE-5742AAFDE17B}"/>
              </a:ext>
            </a:extLst>
          </p:cNvPr>
          <p:cNvCxnSpPr>
            <a:cxnSpLocks/>
          </p:cNvCxnSpPr>
          <p:nvPr/>
        </p:nvCxnSpPr>
        <p:spPr>
          <a:xfrm flipV="1">
            <a:off x="4275620" y="3631546"/>
            <a:ext cx="2214356" cy="1195"/>
          </a:xfrm>
          <a:prstGeom prst="line">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1" name="文本框 120">
            <a:extLst>
              <a:ext uri="{FF2B5EF4-FFF2-40B4-BE49-F238E27FC236}">
                <a16:creationId xmlns:a16="http://schemas.microsoft.com/office/drawing/2014/main" id="{4DA930B8-292A-4D39-988B-E940B32D46FE}"/>
              </a:ext>
            </a:extLst>
          </p:cNvPr>
          <p:cNvSpPr txBox="1"/>
          <p:nvPr/>
        </p:nvSpPr>
        <p:spPr>
          <a:xfrm>
            <a:off x="8665254" y="2947920"/>
            <a:ext cx="1575175" cy="830997"/>
          </a:xfrm>
          <a:prstGeom prst="rect">
            <a:avLst/>
          </a:prstGeom>
          <a:noFill/>
        </p:spPr>
        <p:txBody>
          <a:bodyPr wrap="none" rtlCol="0">
            <a:spAutoFit/>
          </a:bodyPr>
          <a:lstStyle/>
          <a:p>
            <a:pPr algn="ctr"/>
            <a:r>
              <a:rPr lang="en-US" sz="1600" b="1" dirty="0">
                <a:latin typeface="微软雅黑" panose="020B0503020204020204" pitchFamily="34" charset="-122"/>
                <a:ea typeface="微软雅黑" panose="020B0503020204020204" pitchFamily="34" charset="-122"/>
              </a:rPr>
              <a:t>Single-carrier</a:t>
            </a:r>
          </a:p>
          <a:p>
            <a:pPr algn="ctr"/>
            <a:r>
              <a:rPr lang="en-US" sz="1600" b="1" dirty="0">
                <a:latin typeface="微软雅黑" panose="020B0503020204020204" pitchFamily="34" charset="-122"/>
                <a:ea typeface="微软雅黑" panose="020B0503020204020204" pitchFamily="34" charset="-122"/>
              </a:rPr>
              <a:t>modulation,</a:t>
            </a:r>
          </a:p>
          <a:p>
            <a:pPr algn="ctr"/>
            <a:r>
              <a:rPr lang="en-US" sz="1600" dirty="0" err="1">
                <a:latin typeface="微软雅黑" panose="020B0503020204020204" pitchFamily="34" charset="-122"/>
                <a:ea typeface="微软雅黑" panose="020B0503020204020204" pitchFamily="34" charset="-122"/>
              </a:rPr>
              <a:t>eg</a:t>
            </a:r>
            <a:r>
              <a:rPr lang="en-US" sz="1600" dirty="0">
                <a:latin typeface="微软雅黑" panose="020B0503020204020204" pitchFamily="34" charset="-122"/>
                <a:ea typeface="微软雅黑" panose="020B0503020204020204" pitchFamily="34" charset="-122"/>
              </a:rPr>
              <a:t>., 802.11b</a:t>
            </a:r>
          </a:p>
        </p:txBody>
      </p:sp>
      <p:sp>
        <p:nvSpPr>
          <p:cNvPr id="122" name="任意多边形 65">
            <a:extLst>
              <a:ext uri="{FF2B5EF4-FFF2-40B4-BE49-F238E27FC236}">
                <a16:creationId xmlns:a16="http://schemas.microsoft.com/office/drawing/2014/main" id="{5138BC0F-E3F2-4967-A9AB-3CCA0BD38EA1}"/>
              </a:ext>
            </a:extLst>
          </p:cNvPr>
          <p:cNvSpPr/>
          <p:nvPr/>
        </p:nvSpPr>
        <p:spPr>
          <a:xfrm>
            <a:off x="5178933" y="2685118"/>
            <a:ext cx="796360" cy="1158601"/>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noFill/>
          <a:ln w="28575">
            <a:solidFill>
              <a:srgbClr val="F29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123" name="直接连接符 122">
            <a:extLst>
              <a:ext uri="{FF2B5EF4-FFF2-40B4-BE49-F238E27FC236}">
                <a16:creationId xmlns:a16="http://schemas.microsoft.com/office/drawing/2014/main" id="{79EF8D61-A5FE-45BE-94AC-8FDA5BCD586F}"/>
              </a:ext>
            </a:extLst>
          </p:cNvPr>
          <p:cNvCxnSpPr>
            <a:cxnSpLocks/>
          </p:cNvCxnSpPr>
          <p:nvPr/>
        </p:nvCxnSpPr>
        <p:spPr>
          <a:xfrm flipV="1">
            <a:off x="4275620" y="2676935"/>
            <a:ext cx="0" cy="954610"/>
          </a:xfrm>
          <a:prstGeom prst="line">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4" name="文本框 123">
            <a:extLst>
              <a:ext uri="{FF2B5EF4-FFF2-40B4-BE49-F238E27FC236}">
                <a16:creationId xmlns:a16="http://schemas.microsoft.com/office/drawing/2014/main" id="{35D3CB49-33A0-4C99-980F-5C30C911AAC2}"/>
              </a:ext>
            </a:extLst>
          </p:cNvPr>
          <p:cNvSpPr txBox="1"/>
          <p:nvPr/>
        </p:nvSpPr>
        <p:spPr>
          <a:xfrm>
            <a:off x="8631935" y="4349323"/>
            <a:ext cx="1792478" cy="584775"/>
          </a:xfrm>
          <a:prstGeom prst="rect">
            <a:avLst/>
          </a:prstGeom>
          <a:noFill/>
        </p:spPr>
        <p:txBody>
          <a:bodyPr wrap="none" rtlCol="0">
            <a:spAutoFit/>
          </a:bodyPr>
          <a:lstStyle/>
          <a:p>
            <a:pPr algn="ctr"/>
            <a:r>
              <a:rPr lang="en-US" sz="1600" b="1" dirty="0">
                <a:latin typeface="微软雅黑" panose="020B0503020204020204" pitchFamily="34" charset="-122"/>
                <a:ea typeface="微软雅黑" panose="020B0503020204020204" pitchFamily="34" charset="-122"/>
              </a:rPr>
              <a:t>OFDM,</a:t>
            </a:r>
          </a:p>
          <a:p>
            <a:pPr algn="ctr"/>
            <a:r>
              <a:rPr lang="en-US" sz="1600" dirty="0" err="1">
                <a:latin typeface="微软雅黑" panose="020B0503020204020204" pitchFamily="34" charset="-122"/>
                <a:ea typeface="微软雅黑" panose="020B0503020204020204" pitchFamily="34" charset="-122"/>
              </a:rPr>
              <a:t>eg</a:t>
            </a:r>
            <a:r>
              <a:rPr lang="en-US" sz="1600" dirty="0">
                <a:latin typeface="微软雅黑" panose="020B0503020204020204" pitchFamily="34" charset="-122"/>
                <a:ea typeface="微软雅黑" panose="020B0503020204020204" pitchFamily="34" charset="-122"/>
              </a:rPr>
              <a:t>., 802.11</a:t>
            </a:r>
            <a:r>
              <a:rPr lang="en-US" altLang="zh-CN" sz="1600" dirty="0">
                <a:latin typeface="微软雅黑" panose="020B0503020204020204" pitchFamily="34" charset="-122"/>
                <a:ea typeface="微软雅黑" panose="020B0503020204020204" pitchFamily="34" charset="-122"/>
              </a:rPr>
              <a:t>a/g/n</a:t>
            </a:r>
            <a:endParaRPr lang="en-US" sz="1600" dirty="0">
              <a:latin typeface="微软雅黑" panose="020B0503020204020204" pitchFamily="34" charset="-122"/>
              <a:ea typeface="微软雅黑" panose="020B0503020204020204" pitchFamily="34" charset="-122"/>
            </a:endParaRPr>
          </a:p>
        </p:txBody>
      </p:sp>
      <p:cxnSp>
        <p:nvCxnSpPr>
          <p:cNvPr id="125" name="直接连接符 124">
            <a:extLst>
              <a:ext uri="{FF2B5EF4-FFF2-40B4-BE49-F238E27FC236}">
                <a16:creationId xmlns:a16="http://schemas.microsoft.com/office/drawing/2014/main" id="{288FDA47-670E-4627-8908-7D1062693979}"/>
              </a:ext>
            </a:extLst>
          </p:cNvPr>
          <p:cNvCxnSpPr>
            <a:cxnSpLocks/>
          </p:cNvCxnSpPr>
          <p:nvPr/>
        </p:nvCxnSpPr>
        <p:spPr>
          <a:xfrm flipV="1">
            <a:off x="4270852" y="4934098"/>
            <a:ext cx="2214356" cy="1195"/>
          </a:xfrm>
          <a:prstGeom prst="line">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6" name="直接连接符 125">
            <a:extLst>
              <a:ext uri="{FF2B5EF4-FFF2-40B4-BE49-F238E27FC236}">
                <a16:creationId xmlns:a16="http://schemas.microsoft.com/office/drawing/2014/main" id="{70070BB5-C8CC-475D-9F25-558086055DDD}"/>
              </a:ext>
            </a:extLst>
          </p:cNvPr>
          <p:cNvCxnSpPr>
            <a:cxnSpLocks/>
          </p:cNvCxnSpPr>
          <p:nvPr/>
        </p:nvCxnSpPr>
        <p:spPr>
          <a:xfrm flipV="1">
            <a:off x="4270852" y="3979487"/>
            <a:ext cx="0" cy="954610"/>
          </a:xfrm>
          <a:prstGeom prst="line">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7" name="文本框 126">
            <a:extLst>
              <a:ext uri="{FF2B5EF4-FFF2-40B4-BE49-F238E27FC236}">
                <a16:creationId xmlns:a16="http://schemas.microsoft.com/office/drawing/2014/main" id="{692F64AA-66A8-4661-8AFA-E2F474EC24D7}"/>
              </a:ext>
            </a:extLst>
          </p:cNvPr>
          <p:cNvSpPr txBox="1"/>
          <p:nvPr/>
        </p:nvSpPr>
        <p:spPr>
          <a:xfrm>
            <a:off x="6502537" y="4801641"/>
            <a:ext cx="913455" cy="276999"/>
          </a:xfrm>
          <a:prstGeom prst="rect">
            <a:avLst/>
          </a:prstGeom>
          <a:noFill/>
        </p:spPr>
        <p:txBody>
          <a:bodyPr wrap="none" rtlCol="0">
            <a:spAutoFit/>
          </a:bodyPr>
          <a:lstStyle/>
          <a:p>
            <a:r>
              <a:rPr lang="en-US" sz="1200" dirty="0">
                <a:latin typeface="微软雅黑" panose="020B0503020204020204" pitchFamily="34" charset="-122"/>
                <a:ea typeface="微软雅黑" panose="020B0503020204020204" pitchFamily="34" charset="-122"/>
              </a:rPr>
              <a:t>frequency</a:t>
            </a:r>
          </a:p>
        </p:txBody>
      </p:sp>
      <p:sp>
        <p:nvSpPr>
          <p:cNvPr id="210" name="文本框 209">
            <a:extLst>
              <a:ext uri="{FF2B5EF4-FFF2-40B4-BE49-F238E27FC236}">
                <a16:creationId xmlns:a16="http://schemas.microsoft.com/office/drawing/2014/main" id="{C31BB7E6-49F5-40BE-B5FE-4413516010BE}"/>
              </a:ext>
            </a:extLst>
          </p:cNvPr>
          <p:cNvSpPr txBox="1"/>
          <p:nvPr/>
        </p:nvSpPr>
        <p:spPr>
          <a:xfrm>
            <a:off x="2717004" y="4018380"/>
            <a:ext cx="1551450" cy="276999"/>
          </a:xfrm>
          <a:prstGeom prst="rect">
            <a:avLst/>
          </a:prstGeom>
          <a:noFill/>
        </p:spPr>
        <p:txBody>
          <a:bodyPr wrap="none" rtlCol="0">
            <a:spAutoFit/>
          </a:bodyPr>
          <a:lstStyle/>
          <a:p>
            <a:r>
              <a:rPr lang="en-US" sz="1200" dirty="0">
                <a:latin typeface="微软雅黑" panose="020B0503020204020204" pitchFamily="34" charset="-122"/>
                <a:ea typeface="微软雅黑" panose="020B0503020204020204" pitchFamily="34" charset="-122"/>
              </a:rPr>
              <a:t>Spectrum strength</a:t>
            </a:r>
          </a:p>
        </p:txBody>
      </p:sp>
      <p:pic>
        <p:nvPicPr>
          <p:cNvPr id="211" name="图片 210">
            <a:extLst>
              <a:ext uri="{FF2B5EF4-FFF2-40B4-BE49-F238E27FC236}">
                <a16:creationId xmlns:a16="http://schemas.microsoft.com/office/drawing/2014/main" id="{8CC3A684-A9EE-4005-83E5-59583D38E222}"/>
              </a:ext>
            </a:extLst>
          </p:cNvPr>
          <p:cNvPicPr>
            <a:picLocks noChangeAspect="1"/>
          </p:cNvPicPr>
          <p:nvPr/>
        </p:nvPicPr>
        <p:blipFill>
          <a:blip r:embed="rId3"/>
          <a:stretch>
            <a:fillRect/>
          </a:stretch>
        </p:blipFill>
        <p:spPr>
          <a:xfrm>
            <a:off x="4410833" y="3906311"/>
            <a:ext cx="1816311" cy="1253255"/>
          </a:xfrm>
          <a:prstGeom prst="rect">
            <a:avLst/>
          </a:prstGeom>
        </p:spPr>
      </p:pic>
      <p:sp>
        <p:nvSpPr>
          <p:cNvPr id="212" name="矩形 211">
            <a:extLst>
              <a:ext uri="{FF2B5EF4-FFF2-40B4-BE49-F238E27FC236}">
                <a16:creationId xmlns:a16="http://schemas.microsoft.com/office/drawing/2014/main" id="{7F2C574A-FF9E-4D8C-AA21-2F897A57E6D9}"/>
              </a:ext>
            </a:extLst>
          </p:cNvPr>
          <p:cNvSpPr/>
          <p:nvPr/>
        </p:nvSpPr>
        <p:spPr>
          <a:xfrm>
            <a:off x="5527917" y="3979488"/>
            <a:ext cx="1199431" cy="307777"/>
          </a:xfrm>
          <a:prstGeom prst="rect">
            <a:avLst/>
          </a:prstGeom>
        </p:spPr>
        <p:txBody>
          <a:bodyPr wrap="none">
            <a:spAutoFit/>
          </a:bodyPr>
          <a:lstStyle/>
          <a:p>
            <a:r>
              <a:rPr lang="en-US" altLang="zh-CN" sz="1400" b="1" dirty="0">
                <a:latin typeface="微软雅黑" panose="020B0503020204020204" pitchFamily="34" charset="-122"/>
                <a:ea typeface="微软雅黑" panose="020B0503020204020204" pitchFamily="34" charset="-122"/>
              </a:rPr>
              <a:t>Subcarriers</a:t>
            </a:r>
            <a:endParaRPr lang="zh-CN" altLang="en-US" sz="1400" b="1" dirty="0"/>
          </a:p>
        </p:txBody>
      </p:sp>
      <p:sp>
        <p:nvSpPr>
          <p:cNvPr id="213" name="矩形 212">
            <a:extLst>
              <a:ext uri="{FF2B5EF4-FFF2-40B4-BE49-F238E27FC236}">
                <a16:creationId xmlns:a16="http://schemas.microsoft.com/office/drawing/2014/main" id="{7A5AD806-3F17-414D-B9AD-A1B755EAC07A}"/>
              </a:ext>
            </a:extLst>
          </p:cNvPr>
          <p:cNvSpPr/>
          <p:nvPr/>
        </p:nvSpPr>
        <p:spPr>
          <a:xfrm>
            <a:off x="5647597" y="2838436"/>
            <a:ext cx="1397177" cy="307777"/>
          </a:xfrm>
          <a:prstGeom prst="rect">
            <a:avLst/>
          </a:prstGeom>
        </p:spPr>
        <p:txBody>
          <a:bodyPr wrap="none">
            <a:spAutoFit/>
          </a:bodyPr>
          <a:lstStyle/>
          <a:p>
            <a:r>
              <a:rPr lang="en-US" altLang="zh-CN" sz="1400" b="1" dirty="0">
                <a:latin typeface="微软雅黑" panose="020B0503020204020204" pitchFamily="34" charset="-122"/>
                <a:ea typeface="微软雅黑" panose="020B0503020204020204" pitchFamily="34" charset="-122"/>
              </a:rPr>
              <a:t>Single-carrier</a:t>
            </a:r>
            <a:endParaRPr lang="zh-CN" altLang="en-US" sz="1400" b="1" dirty="0"/>
          </a:p>
        </p:txBody>
      </p:sp>
      <p:sp>
        <p:nvSpPr>
          <p:cNvPr id="214" name="文本框 213">
            <a:extLst>
              <a:ext uri="{FF2B5EF4-FFF2-40B4-BE49-F238E27FC236}">
                <a16:creationId xmlns:a16="http://schemas.microsoft.com/office/drawing/2014/main" id="{97D260EA-C54C-4454-829D-F4B3AD7293BD}"/>
              </a:ext>
            </a:extLst>
          </p:cNvPr>
          <p:cNvSpPr txBox="1"/>
          <p:nvPr/>
        </p:nvSpPr>
        <p:spPr>
          <a:xfrm>
            <a:off x="8773245" y="5212116"/>
            <a:ext cx="1462260" cy="584775"/>
          </a:xfrm>
          <a:prstGeom prst="rect">
            <a:avLst/>
          </a:prstGeom>
          <a:noFill/>
        </p:spPr>
        <p:txBody>
          <a:bodyPr wrap="none" rtlCol="0">
            <a:spAutoFit/>
          </a:bodyPr>
          <a:lstStyle/>
          <a:p>
            <a:pPr algn="ctr"/>
            <a:r>
              <a:rPr lang="en-US" sz="1600" b="1" dirty="0">
                <a:latin typeface="微软雅黑" panose="020B0503020204020204" pitchFamily="34" charset="-122"/>
                <a:ea typeface="微软雅黑" panose="020B0503020204020204" pitchFamily="34" charset="-122"/>
              </a:rPr>
              <a:t>OFDMA</a:t>
            </a:r>
          </a:p>
          <a:p>
            <a:pPr algn="ctr"/>
            <a:r>
              <a:rPr lang="en-US" sz="1600" dirty="0" err="1">
                <a:latin typeface="微软雅黑" panose="020B0503020204020204" pitchFamily="34" charset="-122"/>
                <a:ea typeface="微软雅黑" panose="020B0503020204020204" pitchFamily="34" charset="-122"/>
              </a:rPr>
              <a:t>eg</a:t>
            </a:r>
            <a:r>
              <a:rPr lang="en-US" sz="1600" dirty="0">
                <a:latin typeface="微软雅黑" panose="020B0503020204020204" pitchFamily="34" charset="-122"/>
                <a:ea typeface="微软雅黑" panose="020B0503020204020204" pitchFamily="34" charset="-122"/>
              </a:rPr>
              <a:t>., 802.11</a:t>
            </a:r>
            <a:r>
              <a:rPr lang="en-US" altLang="zh-CN" sz="1600" dirty="0">
                <a:latin typeface="微软雅黑" panose="020B0503020204020204" pitchFamily="34" charset="-122"/>
                <a:ea typeface="微软雅黑" panose="020B0503020204020204" pitchFamily="34" charset="-122"/>
              </a:rPr>
              <a:t>ax</a:t>
            </a:r>
            <a:endParaRPr lang="en-US" sz="1600" dirty="0">
              <a:latin typeface="微软雅黑" panose="020B0503020204020204" pitchFamily="34" charset="-122"/>
              <a:ea typeface="微软雅黑" panose="020B0503020204020204" pitchFamily="34" charset="-122"/>
            </a:endParaRPr>
          </a:p>
        </p:txBody>
      </p:sp>
      <p:grpSp>
        <p:nvGrpSpPr>
          <p:cNvPr id="215" name="组合 214">
            <a:extLst>
              <a:ext uri="{FF2B5EF4-FFF2-40B4-BE49-F238E27FC236}">
                <a16:creationId xmlns:a16="http://schemas.microsoft.com/office/drawing/2014/main" id="{C1DF1201-51C8-4459-BF9E-340313FA9AB0}"/>
              </a:ext>
            </a:extLst>
          </p:cNvPr>
          <p:cNvGrpSpPr/>
          <p:nvPr/>
        </p:nvGrpSpPr>
        <p:grpSpPr>
          <a:xfrm>
            <a:off x="5775401" y="5582125"/>
            <a:ext cx="468270" cy="623218"/>
            <a:chOff x="8283081" y="2799395"/>
            <a:chExt cx="672298" cy="1005366"/>
          </a:xfrm>
        </p:grpSpPr>
        <p:sp>
          <p:nvSpPr>
            <p:cNvPr id="216" name="矩形: 圆角 71">
              <a:extLst>
                <a:ext uri="{FF2B5EF4-FFF2-40B4-BE49-F238E27FC236}">
                  <a16:creationId xmlns:a16="http://schemas.microsoft.com/office/drawing/2014/main" id="{567D310F-E539-4677-B6FA-41C0A6D5C165}"/>
                </a:ext>
              </a:extLst>
            </p:cNvPr>
            <p:cNvSpPr/>
            <p:nvPr/>
          </p:nvSpPr>
          <p:spPr>
            <a:xfrm>
              <a:off x="8283081" y="2799395"/>
              <a:ext cx="672298" cy="10053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矩形 216">
              <a:extLst>
                <a:ext uri="{FF2B5EF4-FFF2-40B4-BE49-F238E27FC236}">
                  <a16:creationId xmlns:a16="http://schemas.microsoft.com/office/drawing/2014/main" id="{B658D056-605A-40F7-9724-F6C9DF7D1ACA}"/>
                </a:ext>
              </a:extLst>
            </p:cNvPr>
            <p:cNvSpPr/>
            <p:nvPr/>
          </p:nvSpPr>
          <p:spPr>
            <a:xfrm>
              <a:off x="8336756" y="2910846"/>
              <a:ext cx="556342" cy="714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矩形: 圆角 73">
              <a:extLst>
                <a:ext uri="{FF2B5EF4-FFF2-40B4-BE49-F238E27FC236}">
                  <a16:creationId xmlns:a16="http://schemas.microsoft.com/office/drawing/2014/main" id="{187FFD44-9701-40E9-AA43-A254090D794F}"/>
                </a:ext>
              </a:extLst>
            </p:cNvPr>
            <p:cNvSpPr/>
            <p:nvPr/>
          </p:nvSpPr>
          <p:spPr>
            <a:xfrm>
              <a:off x="8596065" y="2835073"/>
              <a:ext cx="46330" cy="457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椭圆 218">
              <a:extLst>
                <a:ext uri="{FF2B5EF4-FFF2-40B4-BE49-F238E27FC236}">
                  <a16:creationId xmlns:a16="http://schemas.microsoft.com/office/drawing/2014/main" id="{FF887101-6CAE-4B8A-AF51-BEF182EFA38C}"/>
                </a:ext>
              </a:extLst>
            </p:cNvPr>
            <p:cNvSpPr/>
            <p:nvPr/>
          </p:nvSpPr>
          <p:spPr>
            <a:xfrm>
              <a:off x="8570065" y="3665869"/>
              <a:ext cx="98331" cy="983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组合 219">
            <a:extLst>
              <a:ext uri="{FF2B5EF4-FFF2-40B4-BE49-F238E27FC236}">
                <a16:creationId xmlns:a16="http://schemas.microsoft.com/office/drawing/2014/main" id="{1E18B2C4-8644-47E2-A4B2-D97E706589A2}"/>
              </a:ext>
            </a:extLst>
          </p:cNvPr>
          <p:cNvGrpSpPr/>
          <p:nvPr/>
        </p:nvGrpSpPr>
        <p:grpSpPr>
          <a:xfrm>
            <a:off x="5147484" y="5767271"/>
            <a:ext cx="250388" cy="225703"/>
            <a:chOff x="5553914" y="4259580"/>
            <a:chExt cx="539868" cy="510491"/>
          </a:xfrm>
        </p:grpSpPr>
        <p:sp>
          <p:nvSpPr>
            <p:cNvPr id="221" name="矩形: 剪去单角 84">
              <a:extLst>
                <a:ext uri="{FF2B5EF4-FFF2-40B4-BE49-F238E27FC236}">
                  <a16:creationId xmlns:a16="http://schemas.microsoft.com/office/drawing/2014/main" id="{BEA0FA05-8C9C-4B61-816C-24088731C158}"/>
                </a:ext>
              </a:extLst>
            </p:cNvPr>
            <p:cNvSpPr/>
            <p:nvPr/>
          </p:nvSpPr>
          <p:spPr>
            <a:xfrm>
              <a:off x="5553914" y="4259580"/>
              <a:ext cx="539868" cy="510491"/>
            </a:xfrm>
            <a:prstGeom prst="snip1Rect">
              <a:avLst>
                <a:gd name="adj" fmla="val 34720"/>
              </a:avLst>
            </a:prstGeom>
            <a:solidFill>
              <a:schemeClr val="bg1"/>
            </a:solidFill>
            <a:ln w="76200">
              <a:solidFill>
                <a:srgbClr val="00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矩形 221">
              <a:extLst>
                <a:ext uri="{FF2B5EF4-FFF2-40B4-BE49-F238E27FC236}">
                  <a16:creationId xmlns:a16="http://schemas.microsoft.com/office/drawing/2014/main" id="{F363E130-36A1-4F44-A2AB-F6633B6E6D68}"/>
                </a:ext>
              </a:extLst>
            </p:cNvPr>
            <p:cNvSpPr/>
            <p:nvPr/>
          </p:nvSpPr>
          <p:spPr>
            <a:xfrm>
              <a:off x="5719846" y="4440861"/>
              <a:ext cx="201934" cy="193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组合 222">
            <a:extLst>
              <a:ext uri="{FF2B5EF4-FFF2-40B4-BE49-F238E27FC236}">
                <a16:creationId xmlns:a16="http://schemas.microsoft.com/office/drawing/2014/main" id="{679DB706-E34C-4E62-BDA6-404C8B1B9E26}"/>
              </a:ext>
            </a:extLst>
          </p:cNvPr>
          <p:cNvGrpSpPr/>
          <p:nvPr/>
        </p:nvGrpSpPr>
        <p:grpSpPr>
          <a:xfrm>
            <a:off x="4474800" y="5726156"/>
            <a:ext cx="186519" cy="327493"/>
            <a:chOff x="5046109" y="2955345"/>
            <a:chExt cx="418726" cy="702459"/>
          </a:xfrm>
        </p:grpSpPr>
        <p:sp>
          <p:nvSpPr>
            <p:cNvPr id="224" name="矩形: 圆角 86">
              <a:extLst>
                <a:ext uri="{FF2B5EF4-FFF2-40B4-BE49-F238E27FC236}">
                  <a16:creationId xmlns:a16="http://schemas.microsoft.com/office/drawing/2014/main" id="{34F0B479-50AD-434B-A7E9-30EE90D665BA}"/>
                </a:ext>
              </a:extLst>
            </p:cNvPr>
            <p:cNvSpPr/>
            <p:nvPr/>
          </p:nvSpPr>
          <p:spPr>
            <a:xfrm>
              <a:off x="5046109" y="2955345"/>
              <a:ext cx="418726" cy="7024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矩形 224">
              <a:extLst>
                <a:ext uri="{FF2B5EF4-FFF2-40B4-BE49-F238E27FC236}">
                  <a16:creationId xmlns:a16="http://schemas.microsoft.com/office/drawing/2014/main" id="{1E3F99D7-0E26-47C6-B0A7-6B2B7E0BDBDD}"/>
                </a:ext>
              </a:extLst>
            </p:cNvPr>
            <p:cNvSpPr/>
            <p:nvPr/>
          </p:nvSpPr>
          <p:spPr>
            <a:xfrm>
              <a:off x="5079266" y="3043534"/>
              <a:ext cx="352412" cy="46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椭圆 225">
              <a:extLst>
                <a:ext uri="{FF2B5EF4-FFF2-40B4-BE49-F238E27FC236}">
                  <a16:creationId xmlns:a16="http://schemas.microsoft.com/office/drawing/2014/main" id="{05F69830-2F13-406F-B30E-0399C4BFFD25}"/>
                </a:ext>
              </a:extLst>
            </p:cNvPr>
            <p:cNvSpPr/>
            <p:nvPr/>
          </p:nvSpPr>
          <p:spPr>
            <a:xfrm>
              <a:off x="5207268" y="3537669"/>
              <a:ext cx="90037" cy="855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组合 226">
            <a:extLst>
              <a:ext uri="{FF2B5EF4-FFF2-40B4-BE49-F238E27FC236}">
                <a16:creationId xmlns:a16="http://schemas.microsoft.com/office/drawing/2014/main" id="{1030BB3A-3CF8-40D3-BCA7-5532DDCD7EE7}"/>
              </a:ext>
            </a:extLst>
          </p:cNvPr>
          <p:cNvGrpSpPr/>
          <p:nvPr/>
        </p:nvGrpSpPr>
        <p:grpSpPr>
          <a:xfrm>
            <a:off x="6474982" y="5679436"/>
            <a:ext cx="630910" cy="401370"/>
            <a:chOff x="7663169" y="4179114"/>
            <a:chExt cx="1126320" cy="659249"/>
          </a:xfrm>
        </p:grpSpPr>
        <p:sp>
          <p:nvSpPr>
            <p:cNvPr id="228" name="矩形: 圆顶角 227">
              <a:extLst>
                <a:ext uri="{FF2B5EF4-FFF2-40B4-BE49-F238E27FC236}">
                  <a16:creationId xmlns:a16="http://schemas.microsoft.com/office/drawing/2014/main" id="{402A66FA-2C68-475A-AE95-8BC2D9CA849A}"/>
                </a:ext>
              </a:extLst>
            </p:cNvPr>
            <p:cNvSpPr/>
            <p:nvPr/>
          </p:nvSpPr>
          <p:spPr>
            <a:xfrm>
              <a:off x="7738656" y="4179114"/>
              <a:ext cx="975347" cy="548640"/>
            </a:xfrm>
            <a:prstGeom prst="round2SameRect">
              <a:avLst>
                <a:gd name="adj1" fmla="val 755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矩形 228">
              <a:extLst>
                <a:ext uri="{FF2B5EF4-FFF2-40B4-BE49-F238E27FC236}">
                  <a16:creationId xmlns:a16="http://schemas.microsoft.com/office/drawing/2014/main" id="{0C535E5D-49FD-49FD-A799-5422020575BB}"/>
                </a:ext>
              </a:extLst>
            </p:cNvPr>
            <p:cNvSpPr/>
            <p:nvPr/>
          </p:nvSpPr>
          <p:spPr>
            <a:xfrm>
              <a:off x="7772282" y="4222069"/>
              <a:ext cx="908095" cy="46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矩形: 剪去左右顶角 229">
              <a:extLst>
                <a:ext uri="{FF2B5EF4-FFF2-40B4-BE49-F238E27FC236}">
                  <a16:creationId xmlns:a16="http://schemas.microsoft.com/office/drawing/2014/main" id="{EA54AFE3-EAAC-47F2-A62F-D574FA56D340}"/>
                </a:ext>
              </a:extLst>
            </p:cNvPr>
            <p:cNvSpPr/>
            <p:nvPr/>
          </p:nvSpPr>
          <p:spPr>
            <a:xfrm>
              <a:off x="7663169" y="4742263"/>
              <a:ext cx="1126320" cy="96100"/>
            </a:xfrm>
            <a:prstGeom prst="snip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矩形 230">
              <a:extLst>
                <a:ext uri="{FF2B5EF4-FFF2-40B4-BE49-F238E27FC236}">
                  <a16:creationId xmlns:a16="http://schemas.microsoft.com/office/drawing/2014/main" id="{EE7FCCC9-36B7-40DE-BD82-6EDC08B5DD91}"/>
                </a:ext>
              </a:extLst>
            </p:cNvPr>
            <p:cNvSpPr/>
            <p:nvPr/>
          </p:nvSpPr>
          <p:spPr>
            <a:xfrm flipV="1">
              <a:off x="8094170" y="4767453"/>
              <a:ext cx="26431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2" name="直接箭头连接符 231">
            <a:extLst>
              <a:ext uri="{FF2B5EF4-FFF2-40B4-BE49-F238E27FC236}">
                <a16:creationId xmlns:a16="http://schemas.microsoft.com/office/drawing/2014/main" id="{22B1237F-FF7B-45CC-834C-7199728C1D6B}"/>
              </a:ext>
            </a:extLst>
          </p:cNvPr>
          <p:cNvCxnSpPr/>
          <p:nvPr/>
        </p:nvCxnSpPr>
        <p:spPr>
          <a:xfrm flipH="1">
            <a:off x="4592360" y="5155163"/>
            <a:ext cx="334087" cy="541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3" name="直接箭头连接符 232">
            <a:extLst>
              <a:ext uri="{FF2B5EF4-FFF2-40B4-BE49-F238E27FC236}">
                <a16:creationId xmlns:a16="http://schemas.microsoft.com/office/drawing/2014/main" id="{EAD6B391-8135-4EDA-87AC-0CAC4ED67EE9}"/>
              </a:ext>
            </a:extLst>
          </p:cNvPr>
          <p:cNvCxnSpPr/>
          <p:nvPr/>
        </p:nvCxnSpPr>
        <p:spPr>
          <a:xfrm>
            <a:off x="5200042" y="5179522"/>
            <a:ext cx="71229" cy="499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4" name="直接箭头连接符 233">
            <a:extLst>
              <a:ext uri="{FF2B5EF4-FFF2-40B4-BE49-F238E27FC236}">
                <a16:creationId xmlns:a16="http://schemas.microsoft.com/office/drawing/2014/main" id="{87DB6A26-39EB-4D74-86FD-4259715300DC}"/>
              </a:ext>
            </a:extLst>
          </p:cNvPr>
          <p:cNvCxnSpPr/>
          <p:nvPr/>
        </p:nvCxnSpPr>
        <p:spPr>
          <a:xfrm>
            <a:off x="5569759" y="5168651"/>
            <a:ext cx="162262" cy="435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5" name="直接箭头连接符 234">
            <a:extLst>
              <a:ext uri="{FF2B5EF4-FFF2-40B4-BE49-F238E27FC236}">
                <a16:creationId xmlns:a16="http://schemas.microsoft.com/office/drawing/2014/main" id="{66A1C9B1-3B67-44FD-B891-979FA91A32A6}"/>
              </a:ext>
            </a:extLst>
          </p:cNvPr>
          <p:cNvCxnSpPr/>
          <p:nvPr/>
        </p:nvCxnSpPr>
        <p:spPr>
          <a:xfrm>
            <a:off x="5672581" y="5097255"/>
            <a:ext cx="897909" cy="491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6" name="文本框 235">
            <a:extLst>
              <a:ext uri="{FF2B5EF4-FFF2-40B4-BE49-F238E27FC236}">
                <a16:creationId xmlns:a16="http://schemas.microsoft.com/office/drawing/2014/main" id="{920B9C37-FD8E-4664-B33E-0501A56F6758}"/>
              </a:ext>
            </a:extLst>
          </p:cNvPr>
          <p:cNvSpPr txBox="1"/>
          <p:nvPr/>
        </p:nvSpPr>
        <p:spPr>
          <a:xfrm>
            <a:off x="2732825" y="2774210"/>
            <a:ext cx="1551450" cy="276999"/>
          </a:xfrm>
          <a:prstGeom prst="rect">
            <a:avLst/>
          </a:prstGeom>
          <a:noFill/>
        </p:spPr>
        <p:txBody>
          <a:bodyPr wrap="none" rtlCol="0">
            <a:spAutoFit/>
          </a:bodyPr>
          <a:lstStyle/>
          <a:p>
            <a:r>
              <a:rPr lang="en-US" sz="1200" dirty="0">
                <a:latin typeface="微软雅黑" panose="020B0503020204020204" pitchFamily="34" charset="-122"/>
                <a:ea typeface="微软雅黑" panose="020B0503020204020204" pitchFamily="34" charset="-122"/>
              </a:rPr>
              <a:t>Spectrum strength</a:t>
            </a:r>
          </a:p>
        </p:txBody>
      </p:sp>
      <p:sp>
        <p:nvSpPr>
          <p:cNvPr id="237" name="文本框 236">
            <a:extLst>
              <a:ext uri="{FF2B5EF4-FFF2-40B4-BE49-F238E27FC236}">
                <a16:creationId xmlns:a16="http://schemas.microsoft.com/office/drawing/2014/main" id="{9654F45F-FB75-4F70-94C7-2684EE2480F4}"/>
              </a:ext>
            </a:extLst>
          </p:cNvPr>
          <p:cNvSpPr txBox="1"/>
          <p:nvPr/>
        </p:nvSpPr>
        <p:spPr>
          <a:xfrm>
            <a:off x="6543857" y="3500384"/>
            <a:ext cx="913455" cy="276999"/>
          </a:xfrm>
          <a:prstGeom prst="rect">
            <a:avLst/>
          </a:prstGeom>
          <a:noFill/>
        </p:spPr>
        <p:txBody>
          <a:bodyPr wrap="none" rtlCol="0">
            <a:spAutoFit/>
          </a:bodyPr>
          <a:lstStyle/>
          <a:p>
            <a:r>
              <a:rPr lang="en-US" sz="1200" dirty="0">
                <a:latin typeface="微软雅黑" panose="020B0503020204020204" pitchFamily="34" charset="-122"/>
                <a:ea typeface="微软雅黑" panose="020B0503020204020204" pitchFamily="34" charset="-122"/>
              </a:rPr>
              <a:t>frequency</a:t>
            </a:r>
          </a:p>
        </p:txBody>
      </p:sp>
      <p:sp>
        <p:nvSpPr>
          <p:cNvPr id="238" name="任意多边形 101">
            <a:extLst>
              <a:ext uri="{FF2B5EF4-FFF2-40B4-BE49-F238E27FC236}">
                <a16:creationId xmlns:a16="http://schemas.microsoft.com/office/drawing/2014/main" id="{0B02E0F3-D6F0-430B-A247-8780556535DB}"/>
              </a:ext>
            </a:extLst>
          </p:cNvPr>
          <p:cNvSpPr/>
          <p:nvPr/>
        </p:nvSpPr>
        <p:spPr>
          <a:xfrm flipH="1" flipV="1">
            <a:off x="4661318" y="3331420"/>
            <a:ext cx="459495" cy="493318"/>
          </a:xfrm>
          <a:custGeom>
            <a:avLst/>
            <a:gdLst>
              <a:gd name="connsiteX0" fmla="*/ 0 w 613610"/>
              <a:gd name="connsiteY0" fmla="*/ 420896 h 835249"/>
              <a:gd name="connsiteX1" fmla="*/ 180473 w 613610"/>
              <a:gd name="connsiteY1" fmla="*/ 11823 h 835249"/>
              <a:gd name="connsiteX2" fmla="*/ 421105 w 613610"/>
              <a:gd name="connsiteY2" fmla="*/ 829970 h 835249"/>
              <a:gd name="connsiteX3" fmla="*/ 613610 w 613610"/>
              <a:gd name="connsiteY3" fmla="*/ 384802 h 835249"/>
              <a:gd name="connsiteX4" fmla="*/ 613610 w 613610"/>
              <a:gd name="connsiteY4" fmla="*/ 384802 h 83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610" h="835249">
                <a:moveTo>
                  <a:pt x="0" y="420896"/>
                </a:moveTo>
                <a:cubicBezTo>
                  <a:pt x="55144" y="182270"/>
                  <a:pt x="110289" y="-56356"/>
                  <a:pt x="180473" y="11823"/>
                </a:cubicBezTo>
                <a:cubicBezTo>
                  <a:pt x="250657" y="80002"/>
                  <a:pt x="348916" y="767807"/>
                  <a:pt x="421105" y="829970"/>
                </a:cubicBezTo>
                <a:cubicBezTo>
                  <a:pt x="493294" y="892133"/>
                  <a:pt x="613610" y="384802"/>
                  <a:pt x="613610" y="384802"/>
                </a:cubicBezTo>
                <a:lnTo>
                  <a:pt x="613610" y="384802"/>
                </a:lnTo>
              </a:path>
            </a:pathLst>
          </a:custGeom>
          <a:noFill/>
          <a:ln w="28575">
            <a:solidFill>
              <a:srgbClr val="F29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239" name="直接连接符 238">
            <a:extLst>
              <a:ext uri="{FF2B5EF4-FFF2-40B4-BE49-F238E27FC236}">
                <a16:creationId xmlns:a16="http://schemas.microsoft.com/office/drawing/2014/main" id="{3F5FF9A4-73E4-41CC-A7A6-B208216936D9}"/>
              </a:ext>
            </a:extLst>
          </p:cNvPr>
          <p:cNvCxnSpPr>
            <a:stCxn id="122" idx="0"/>
            <a:endCxn id="238" idx="0"/>
          </p:cNvCxnSpPr>
          <p:nvPr/>
        </p:nvCxnSpPr>
        <p:spPr>
          <a:xfrm flipH="1">
            <a:off x="5120813" y="3268957"/>
            <a:ext cx="58121" cy="307191"/>
          </a:xfrm>
          <a:prstGeom prst="line">
            <a:avLst/>
          </a:prstGeom>
          <a:noFill/>
          <a:ln w="28575">
            <a:solidFill>
              <a:srgbClr val="F29B26"/>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369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par>
                                <p:cTn id="13" presetID="10" presetClass="entr" presetSubtype="0" fill="hold" nodeType="with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fade">
                                      <p:cBhvr>
                                        <p:cTn id="15" dur="500"/>
                                        <p:tgtEl>
                                          <p:spTgt spid="215"/>
                                        </p:tgtEl>
                                      </p:cBhvr>
                                    </p:animEffect>
                                  </p:childTnLst>
                                </p:cTn>
                              </p:par>
                              <p:par>
                                <p:cTn id="16" presetID="10" presetClass="entr" presetSubtype="0" fill="hold" nodeType="with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fade">
                                      <p:cBhvr>
                                        <p:cTn id="18" dur="500"/>
                                        <p:tgtEl>
                                          <p:spTgt spid="220"/>
                                        </p:tgtEl>
                                      </p:cBhvr>
                                    </p:animEffect>
                                  </p:childTnLst>
                                </p:cTn>
                              </p:par>
                              <p:par>
                                <p:cTn id="19" presetID="10" presetClass="entr" presetSubtype="0" fill="hold" nodeType="withEffect">
                                  <p:stCondLst>
                                    <p:cond delay="0"/>
                                  </p:stCondLst>
                                  <p:childTnLst>
                                    <p:set>
                                      <p:cBhvr>
                                        <p:cTn id="20" dur="1" fill="hold">
                                          <p:stCondLst>
                                            <p:cond delay="0"/>
                                          </p:stCondLst>
                                        </p:cTn>
                                        <p:tgtEl>
                                          <p:spTgt spid="223"/>
                                        </p:tgtEl>
                                        <p:attrNameLst>
                                          <p:attrName>style.visibility</p:attrName>
                                        </p:attrNameLst>
                                      </p:cBhvr>
                                      <p:to>
                                        <p:strVal val="visible"/>
                                      </p:to>
                                    </p:set>
                                    <p:animEffect transition="in" filter="fade">
                                      <p:cBhvr>
                                        <p:cTn id="21" dur="500"/>
                                        <p:tgtEl>
                                          <p:spTgt spid="223"/>
                                        </p:tgtEl>
                                      </p:cBhvr>
                                    </p:animEffect>
                                  </p:childTnLst>
                                </p:cTn>
                              </p:par>
                              <p:par>
                                <p:cTn id="22" presetID="10" presetClass="entr" presetSubtype="0" fill="hold" nodeType="withEffect">
                                  <p:stCondLst>
                                    <p:cond delay="0"/>
                                  </p:stCondLst>
                                  <p:childTnLst>
                                    <p:set>
                                      <p:cBhvr>
                                        <p:cTn id="23" dur="1" fill="hold">
                                          <p:stCondLst>
                                            <p:cond delay="0"/>
                                          </p:stCondLst>
                                        </p:cTn>
                                        <p:tgtEl>
                                          <p:spTgt spid="227"/>
                                        </p:tgtEl>
                                        <p:attrNameLst>
                                          <p:attrName>style.visibility</p:attrName>
                                        </p:attrNameLst>
                                      </p:cBhvr>
                                      <p:to>
                                        <p:strVal val="visible"/>
                                      </p:to>
                                    </p:set>
                                    <p:animEffect transition="in" filter="fade">
                                      <p:cBhvr>
                                        <p:cTn id="24" dur="500"/>
                                        <p:tgtEl>
                                          <p:spTgt spid="227"/>
                                        </p:tgtEl>
                                      </p:cBhvr>
                                    </p:animEffect>
                                  </p:childTnLst>
                                </p:cTn>
                              </p:par>
                              <p:par>
                                <p:cTn id="25" presetID="10" presetClass="entr" presetSubtype="0" fill="hold" nodeType="with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500"/>
                                        <p:tgtEl>
                                          <p:spTgt spid="232"/>
                                        </p:tgtEl>
                                      </p:cBhvr>
                                    </p:animEffect>
                                  </p:childTnLst>
                                </p:cTn>
                              </p:par>
                              <p:par>
                                <p:cTn id="28" presetID="10" presetClass="entr" presetSubtype="0" fill="hold" nodeType="withEffect">
                                  <p:stCondLst>
                                    <p:cond delay="0"/>
                                  </p:stCondLst>
                                  <p:childTnLst>
                                    <p:set>
                                      <p:cBhvr>
                                        <p:cTn id="29" dur="1" fill="hold">
                                          <p:stCondLst>
                                            <p:cond delay="0"/>
                                          </p:stCondLst>
                                        </p:cTn>
                                        <p:tgtEl>
                                          <p:spTgt spid="233"/>
                                        </p:tgtEl>
                                        <p:attrNameLst>
                                          <p:attrName>style.visibility</p:attrName>
                                        </p:attrNameLst>
                                      </p:cBhvr>
                                      <p:to>
                                        <p:strVal val="visible"/>
                                      </p:to>
                                    </p:set>
                                    <p:animEffect transition="in" filter="fade">
                                      <p:cBhvr>
                                        <p:cTn id="30" dur="500"/>
                                        <p:tgtEl>
                                          <p:spTgt spid="233"/>
                                        </p:tgtEl>
                                      </p:cBhvr>
                                    </p:animEffect>
                                  </p:childTnLst>
                                </p:cTn>
                              </p:par>
                              <p:par>
                                <p:cTn id="31" presetID="10" presetClass="entr" presetSubtype="0" fill="hold" nodeType="withEffect">
                                  <p:stCondLst>
                                    <p:cond delay="0"/>
                                  </p:stCondLst>
                                  <p:childTnLst>
                                    <p:set>
                                      <p:cBhvr>
                                        <p:cTn id="32" dur="1" fill="hold">
                                          <p:stCondLst>
                                            <p:cond delay="0"/>
                                          </p:stCondLst>
                                        </p:cTn>
                                        <p:tgtEl>
                                          <p:spTgt spid="234"/>
                                        </p:tgtEl>
                                        <p:attrNameLst>
                                          <p:attrName>style.visibility</p:attrName>
                                        </p:attrNameLst>
                                      </p:cBhvr>
                                      <p:to>
                                        <p:strVal val="visible"/>
                                      </p:to>
                                    </p:set>
                                    <p:animEffect transition="in" filter="fade">
                                      <p:cBhvr>
                                        <p:cTn id="33" dur="500"/>
                                        <p:tgtEl>
                                          <p:spTgt spid="234"/>
                                        </p:tgtEl>
                                      </p:cBhvr>
                                    </p:animEffect>
                                  </p:childTnLst>
                                </p:cTn>
                              </p:par>
                              <p:par>
                                <p:cTn id="34" presetID="10" presetClass="entr" presetSubtype="0" fill="hold" nodeType="withEffect">
                                  <p:stCondLst>
                                    <p:cond delay="0"/>
                                  </p:stCondLst>
                                  <p:childTnLst>
                                    <p:set>
                                      <p:cBhvr>
                                        <p:cTn id="35" dur="1" fill="hold">
                                          <p:stCondLst>
                                            <p:cond delay="0"/>
                                          </p:stCondLst>
                                        </p:cTn>
                                        <p:tgtEl>
                                          <p:spTgt spid="235"/>
                                        </p:tgtEl>
                                        <p:attrNameLst>
                                          <p:attrName>style.visibility</p:attrName>
                                        </p:attrNameLst>
                                      </p:cBhvr>
                                      <p:to>
                                        <p:strVal val="visible"/>
                                      </p:to>
                                    </p:set>
                                    <p:animEffect transition="in" filter="fade">
                                      <p:cBhvr>
                                        <p:cTn id="36"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6</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6</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2966FBC0-4ACC-4647-9475-0D8090A40190}"/>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 OFDMA Wi-Fi backscatter</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pic>
        <p:nvPicPr>
          <p:cNvPr id="78" name="图片 77">
            <a:extLst>
              <a:ext uri="{FF2B5EF4-FFF2-40B4-BE49-F238E27FC236}">
                <a16:creationId xmlns:a16="http://schemas.microsoft.com/office/drawing/2014/main" id="{E2F23F62-188E-44D1-AFCD-18BC1A668AD9}"/>
              </a:ext>
            </a:extLst>
          </p:cNvPr>
          <p:cNvPicPr>
            <a:picLocks noChangeAspect="1"/>
          </p:cNvPicPr>
          <p:nvPr/>
        </p:nvPicPr>
        <p:blipFill>
          <a:blip r:embed="rId4"/>
          <a:stretch>
            <a:fillRect/>
          </a:stretch>
        </p:blipFill>
        <p:spPr>
          <a:xfrm>
            <a:off x="2086704" y="1557291"/>
            <a:ext cx="2674750" cy="2022776"/>
          </a:xfrm>
          <a:prstGeom prst="rect">
            <a:avLst/>
          </a:prstGeom>
        </p:spPr>
      </p:pic>
      <p:pic>
        <p:nvPicPr>
          <p:cNvPr id="79" name="图片 78">
            <a:extLst>
              <a:ext uri="{FF2B5EF4-FFF2-40B4-BE49-F238E27FC236}">
                <a16:creationId xmlns:a16="http://schemas.microsoft.com/office/drawing/2014/main" id="{5244BD1D-59DE-4105-8AD5-77819B19ADBD}"/>
              </a:ext>
            </a:extLst>
          </p:cNvPr>
          <p:cNvPicPr>
            <a:picLocks noChangeAspect="1"/>
          </p:cNvPicPr>
          <p:nvPr/>
        </p:nvPicPr>
        <p:blipFill>
          <a:blip r:embed="rId5"/>
          <a:stretch>
            <a:fillRect/>
          </a:stretch>
        </p:blipFill>
        <p:spPr>
          <a:xfrm>
            <a:off x="1018208" y="1426849"/>
            <a:ext cx="9963150" cy="3320628"/>
          </a:xfrm>
          <a:prstGeom prst="rect">
            <a:avLst/>
          </a:prstGeom>
        </p:spPr>
      </p:pic>
      <p:cxnSp>
        <p:nvCxnSpPr>
          <p:cNvPr id="80" name="直接箭头连接符 79">
            <a:extLst>
              <a:ext uri="{FF2B5EF4-FFF2-40B4-BE49-F238E27FC236}">
                <a16:creationId xmlns:a16="http://schemas.microsoft.com/office/drawing/2014/main" id="{A1852878-6CA2-4BE7-ABAB-1F350374668A}"/>
              </a:ext>
            </a:extLst>
          </p:cNvPr>
          <p:cNvCxnSpPr/>
          <p:nvPr/>
        </p:nvCxnSpPr>
        <p:spPr>
          <a:xfrm flipV="1">
            <a:off x="2994990" y="1603228"/>
            <a:ext cx="2646053" cy="20357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1" name="图片 80">
            <a:extLst>
              <a:ext uri="{FF2B5EF4-FFF2-40B4-BE49-F238E27FC236}">
                <a16:creationId xmlns:a16="http://schemas.microsoft.com/office/drawing/2014/main" id="{EE726143-8519-44D2-9969-7B1EA6BFBA46}"/>
              </a:ext>
            </a:extLst>
          </p:cNvPr>
          <p:cNvPicPr>
            <a:picLocks noChangeAspect="1"/>
          </p:cNvPicPr>
          <p:nvPr/>
        </p:nvPicPr>
        <p:blipFill rotWithShape="1">
          <a:blip r:embed="rId6"/>
          <a:srcRect b="72189"/>
          <a:stretch/>
        </p:blipFill>
        <p:spPr>
          <a:xfrm>
            <a:off x="6237631" y="1369682"/>
            <a:ext cx="4111405" cy="582074"/>
          </a:xfrm>
          <a:prstGeom prst="rect">
            <a:avLst/>
          </a:prstGeom>
        </p:spPr>
      </p:pic>
      <p:cxnSp>
        <p:nvCxnSpPr>
          <p:cNvPr id="82" name="直接箭头连接符 81">
            <a:extLst>
              <a:ext uri="{FF2B5EF4-FFF2-40B4-BE49-F238E27FC236}">
                <a16:creationId xmlns:a16="http://schemas.microsoft.com/office/drawing/2014/main" id="{FF577469-8E6A-492D-84F7-3EBDB74706E7}"/>
              </a:ext>
            </a:extLst>
          </p:cNvPr>
          <p:cNvCxnSpPr/>
          <p:nvPr/>
        </p:nvCxnSpPr>
        <p:spPr>
          <a:xfrm>
            <a:off x="5641042" y="1603228"/>
            <a:ext cx="3402333" cy="2022778"/>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3" name="矩形 82">
            <a:extLst>
              <a:ext uri="{FF2B5EF4-FFF2-40B4-BE49-F238E27FC236}">
                <a16:creationId xmlns:a16="http://schemas.microsoft.com/office/drawing/2014/main" id="{5CD7B527-D114-4CCF-B775-E6E2AFF771E7}"/>
              </a:ext>
            </a:extLst>
          </p:cNvPr>
          <p:cNvSpPr/>
          <p:nvPr/>
        </p:nvSpPr>
        <p:spPr>
          <a:xfrm>
            <a:off x="5185055" y="2008377"/>
            <a:ext cx="1063867" cy="167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矩形 83">
            <a:extLst>
              <a:ext uri="{FF2B5EF4-FFF2-40B4-BE49-F238E27FC236}">
                <a16:creationId xmlns:a16="http://schemas.microsoft.com/office/drawing/2014/main" id="{E57CA3CE-4283-4276-B6E9-67EC2C67E978}"/>
              </a:ext>
            </a:extLst>
          </p:cNvPr>
          <p:cNvSpPr/>
          <p:nvPr/>
        </p:nvSpPr>
        <p:spPr>
          <a:xfrm>
            <a:off x="8827335" y="1777492"/>
            <a:ext cx="1063867" cy="350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矩形 84">
            <a:extLst>
              <a:ext uri="{FF2B5EF4-FFF2-40B4-BE49-F238E27FC236}">
                <a16:creationId xmlns:a16="http://schemas.microsoft.com/office/drawing/2014/main" id="{9FFF5FCE-DFF6-406E-9A2D-B12EB3FF9759}"/>
              </a:ext>
            </a:extLst>
          </p:cNvPr>
          <p:cNvSpPr/>
          <p:nvPr/>
        </p:nvSpPr>
        <p:spPr>
          <a:xfrm>
            <a:off x="5533960" y="2008377"/>
            <a:ext cx="666093" cy="433280"/>
          </a:xfrm>
          <a:prstGeom prst="rect">
            <a:avLst/>
          </a:prstGeom>
        </p:spPr>
        <p:txBody>
          <a:bodyPr wrap="none">
            <a:spAutoFit/>
          </a:bodyPr>
          <a:lstStyle/>
          <a:p>
            <a:pPr algn="ctr"/>
            <a:r>
              <a:rPr lang="en-US" altLang="zh-CN" dirty="0">
                <a:latin typeface="微软雅黑" panose="020B0503020204020204" pitchFamily="34" charset="-122"/>
                <a:ea typeface="微软雅黑" panose="020B0503020204020204" pitchFamily="34" charset="-122"/>
              </a:rPr>
              <a:t>tag</a:t>
            </a:r>
          </a:p>
        </p:txBody>
      </p:sp>
      <p:sp>
        <p:nvSpPr>
          <p:cNvPr id="86" name="矩形 85">
            <a:extLst>
              <a:ext uri="{FF2B5EF4-FFF2-40B4-BE49-F238E27FC236}">
                <a16:creationId xmlns:a16="http://schemas.microsoft.com/office/drawing/2014/main" id="{1486A163-5F2D-40BB-9DB5-E46F97C81046}"/>
              </a:ext>
            </a:extLst>
          </p:cNvPr>
          <p:cNvSpPr/>
          <p:nvPr/>
        </p:nvSpPr>
        <p:spPr>
          <a:xfrm>
            <a:off x="222516" y="5111017"/>
            <a:ext cx="6381875" cy="461665"/>
          </a:xfrm>
          <a:prstGeom prst="rect">
            <a:avLst/>
          </a:prstGeom>
        </p:spPr>
        <p:txBody>
          <a:bodyPr wrap="none">
            <a:spAutoFit/>
          </a:bodyPr>
          <a:lstStyle/>
          <a:p>
            <a:pPr marL="285750" indent="-285750">
              <a:buFont typeface="Arial" panose="020B0604020202020204" pitchFamily="34" charset="0"/>
              <a:buChar char="•"/>
            </a:pPr>
            <a:r>
              <a:rPr lang="en-US" altLang="zh-CN" sz="2400" dirty="0">
                <a:latin typeface="等线" panose="02010600030101010101" pitchFamily="2" charset="-122"/>
                <a:ea typeface="等线" panose="02010600030101010101" pitchFamily="2" charset="-122"/>
              </a:rPr>
              <a:t>Transmitter sends out continuous wave (CW)</a:t>
            </a:r>
            <a:endParaRPr lang="zh-CN" altLang="en-US" sz="2400" dirty="0">
              <a:latin typeface="等线" panose="02010600030101010101" pitchFamily="2" charset="-122"/>
              <a:ea typeface="等线" panose="02010600030101010101" pitchFamily="2" charset="-122"/>
            </a:endParaRPr>
          </a:p>
        </p:txBody>
      </p:sp>
      <p:sp>
        <p:nvSpPr>
          <p:cNvPr id="88" name="矩形 87">
            <a:extLst>
              <a:ext uri="{FF2B5EF4-FFF2-40B4-BE49-F238E27FC236}">
                <a16:creationId xmlns:a16="http://schemas.microsoft.com/office/drawing/2014/main" id="{F44698E0-D5DA-4C1E-AF93-122763D70129}"/>
              </a:ext>
            </a:extLst>
          </p:cNvPr>
          <p:cNvSpPr/>
          <p:nvPr/>
        </p:nvSpPr>
        <p:spPr>
          <a:xfrm>
            <a:off x="222516" y="5546423"/>
            <a:ext cx="12624804" cy="461665"/>
          </a:xfrm>
          <a:prstGeom prst="rect">
            <a:avLst/>
          </a:prstGeom>
        </p:spPr>
        <p:txBody>
          <a:bodyPr wrap="square">
            <a:spAutoFit/>
          </a:bodyPr>
          <a:lstStyle/>
          <a:p>
            <a:pPr marL="285750" indent="-285750">
              <a:buFont typeface="Arial" panose="020B0604020202020204" pitchFamily="34" charset="0"/>
              <a:buChar char="•"/>
            </a:pPr>
            <a:r>
              <a:rPr lang="en-US" altLang="zh-CN" sz="2400" dirty="0">
                <a:latin typeface="等线" panose="02010600030101010101" pitchFamily="2" charset="-122"/>
                <a:ea typeface="等线" panose="02010600030101010101" pitchFamily="2" charset="-122"/>
              </a:rPr>
              <a:t>Tag performs frequency shift, backscattered symbol lies on an OFDM subcarrier freq.</a:t>
            </a:r>
            <a:endParaRPr lang="zh-CN" altLang="en-US" sz="24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7214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7</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7</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2966FBC0-4ACC-4647-9475-0D8090A40190}"/>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 OFDMA Wi-Fi backscatter</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
        <p:nvSpPr>
          <p:cNvPr id="86" name="矩形 85">
            <a:extLst>
              <a:ext uri="{FF2B5EF4-FFF2-40B4-BE49-F238E27FC236}">
                <a16:creationId xmlns:a16="http://schemas.microsoft.com/office/drawing/2014/main" id="{1486A163-5F2D-40BB-9DB5-E46F97C81046}"/>
              </a:ext>
            </a:extLst>
          </p:cNvPr>
          <p:cNvSpPr/>
          <p:nvPr/>
        </p:nvSpPr>
        <p:spPr>
          <a:xfrm>
            <a:off x="222516" y="5111017"/>
            <a:ext cx="6381875" cy="461665"/>
          </a:xfrm>
          <a:prstGeom prst="rect">
            <a:avLst/>
          </a:prstGeom>
        </p:spPr>
        <p:txBody>
          <a:bodyPr wrap="none">
            <a:spAutoFit/>
          </a:bodyPr>
          <a:lstStyle/>
          <a:p>
            <a:pPr marL="285750" indent="-285750">
              <a:buFont typeface="Arial" panose="020B0604020202020204" pitchFamily="34" charset="0"/>
              <a:buChar char="•"/>
            </a:pPr>
            <a:r>
              <a:rPr lang="en-US" altLang="zh-CN" sz="2400" dirty="0">
                <a:latin typeface="等线" panose="02010600030101010101" pitchFamily="2" charset="-122"/>
                <a:ea typeface="等线" panose="02010600030101010101" pitchFamily="2" charset="-122"/>
              </a:rPr>
              <a:t>Transmitter sends out continuous wave (CW)</a:t>
            </a:r>
            <a:endParaRPr lang="zh-CN" altLang="en-US" sz="2400" dirty="0">
              <a:latin typeface="等线" panose="02010600030101010101" pitchFamily="2" charset="-122"/>
              <a:ea typeface="等线" panose="02010600030101010101" pitchFamily="2" charset="-122"/>
            </a:endParaRPr>
          </a:p>
        </p:txBody>
      </p:sp>
      <p:sp>
        <p:nvSpPr>
          <p:cNvPr id="19" name="矩形 18">
            <a:extLst>
              <a:ext uri="{FF2B5EF4-FFF2-40B4-BE49-F238E27FC236}">
                <a16:creationId xmlns:a16="http://schemas.microsoft.com/office/drawing/2014/main" id="{467D638C-79EE-48D8-A2CE-258453355F20}"/>
              </a:ext>
            </a:extLst>
          </p:cNvPr>
          <p:cNvSpPr/>
          <p:nvPr/>
        </p:nvSpPr>
        <p:spPr>
          <a:xfrm>
            <a:off x="222516" y="5111017"/>
            <a:ext cx="6381875" cy="461665"/>
          </a:xfrm>
          <a:prstGeom prst="rect">
            <a:avLst/>
          </a:prstGeom>
        </p:spPr>
        <p:txBody>
          <a:bodyPr wrap="none">
            <a:spAutoFit/>
          </a:bodyPr>
          <a:lstStyle/>
          <a:p>
            <a:pPr marL="285750" indent="-285750">
              <a:buFont typeface="Arial" panose="020B0604020202020204" pitchFamily="34" charset="0"/>
              <a:buChar char="•"/>
            </a:pPr>
            <a:r>
              <a:rPr lang="en-US" altLang="zh-CN" sz="2400" dirty="0">
                <a:latin typeface="等线" panose="02010600030101010101" pitchFamily="2" charset="-122"/>
                <a:ea typeface="等线" panose="02010600030101010101" pitchFamily="2" charset="-122"/>
              </a:rPr>
              <a:t>Transmitter sends out continuous wave (CW)</a:t>
            </a:r>
            <a:endParaRPr lang="zh-CN" altLang="en-US" sz="2400" dirty="0">
              <a:latin typeface="等线" panose="02010600030101010101" pitchFamily="2" charset="-122"/>
              <a:ea typeface="等线" panose="02010600030101010101" pitchFamily="2" charset="-122"/>
            </a:endParaRPr>
          </a:p>
        </p:txBody>
      </p:sp>
      <p:sp>
        <p:nvSpPr>
          <p:cNvPr id="20" name="矩形 19">
            <a:extLst>
              <a:ext uri="{FF2B5EF4-FFF2-40B4-BE49-F238E27FC236}">
                <a16:creationId xmlns:a16="http://schemas.microsoft.com/office/drawing/2014/main" id="{2A38E935-CADE-4296-91EB-C7D51DBF4540}"/>
              </a:ext>
            </a:extLst>
          </p:cNvPr>
          <p:cNvSpPr/>
          <p:nvPr/>
        </p:nvSpPr>
        <p:spPr>
          <a:xfrm>
            <a:off x="222516" y="5546423"/>
            <a:ext cx="12624804" cy="461665"/>
          </a:xfrm>
          <a:prstGeom prst="rect">
            <a:avLst/>
          </a:prstGeom>
        </p:spPr>
        <p:txBody>
          <a:bodyPr wrap="square">
            <a:spAutoFit/>
          </a:bodyPr>
          <a:lstStyle/>
          <a:p>
            <a:pPr marL="285750" indent="-285750">
              <a:buFont typeface="Arial" panose="020B0604020202020204" pitchFamily="34" charset="0"/>
              <a:buChar char="•"/>
            </a:pPr>
            <a:r>
              <a:rPr lang="en-US" altLang="zh-CN" sz="2400" dirty="0">
                <a:latin typeface="等线" panose="02010600030101010101" pitchFamily="2" charset="-122"/>
                <a:ea typeface="等线" panose="02010600030101010101" pitchFamily="2" charset="-122"/>
              </a:rPr>
              <a:t>Tag performs frequency shift, backscattered symbol lies on an OFDM subcarrier freq.</a:t>
            </a:r>
            <a:endParaRPr lang="zh-CN" altLang="en-US" sz="2400" dirty="0">
              <a:latin typeface="等线" panose="02010600030101010101" pitchFamily="2" charset="-122"/>
              <a:ea typeface="等线" panose="02010600030101010101" pitchFamily="2" charset="-122"/>
            </a:endParaRPr>
          </a:p>
        </p:txBody>
      </p:sp>
      <p:sp>
        <p:nvSpPr>
          <p:cNvPr id="21" name="矩形 20">
            <a:extLst>
              <a:ext uri="{FF2B5EF4-FFF2-40B4-BE49-F238E27FC236}">
                <a16:creationId xmlns:a16="http://schemas.microsoft.com/office/drawing/2014/main" id="{FE6FBEFD-B8F6-43C3-8569-F4F4698D621F}"/>
              </a:ext>
            </a:extLst>
          </p:cNvPr>
          <p:cNvSpPr/>
          <p:nvPr/>
        </p:nvSpPr>
        <p:spPr>
          <a:xfrm>
            <a:off x="222515" y="5980345"/>
            <a:ext cx="10849445" cy="830997"/>
          </a:xfrm>
          <a:prstGeom prst="rect">
            <a:avLst/>
          </a:prstGeom>
        </p:spPr>
        <p:txBody>
          <a:bodyPr wrap="none">
            <a:spAutoFit/>
          </a:bodyPr>
          <a:lstStyle/>
          <a:p>
            <a:pPr marL="285750" indent="-285750">
              <a:buFont typeface="Arial" panose="020B0604020202020204" pitchFamily="34" charset="0"/>
              <a:buChar char="•"/>
            </a:pPr>
            <a:r>
              <a:rPr lang="en-US" altLang="zh-CN" sz="2400" dirty="0">
                <a:latin typeface="等线" panose="02010600030101010101" pitchFamily="2" charset="-122"/>
                <a:ea typeface="等线" panose="02010600030101010101" pitchFamily="2" charset="-122"/>
              </a:rPr>
              <a:t>Multiple tags, work in different subcarriers frequencies, backscattered symbols </a:t>
            </a:r>
          </a:p>
          <a:p>
            <a:r>
              <a:rPr lang="en-US" altLang="zh-CN" sz="2400" dirty="0">
                <a:latin typeface="等线" panose="02010600030101010101" pitchFamily="2" charset="-122"/>
                <a:ea typeface="等线" panose="02010600030101010101" pitchFamily="2" charset="-122"/>
              </a:rPr>
              <a:t>    combined to form an OFDM symbol at the receiver</a:t>
            </a:r>
            <a:endParaRPr lang="zh-CN" altLang="en-US" sz="2400" dirty="0">
              <a:latin typeface="等线" panose="02010600030101010101" pitchFamily="2" charset="-122"/>
              <a:ea typeface="等线" panose="02010600030101010101" pitchFamily="2" charset="-122"/>
            </a:endParaRPr>
          </a:p>
        </p:txBody>
      </p:sp>
      <p:grpSp>
        <p:nvGrpSpPr>
          <p:cNvPr id="42" name="组合 41">
            <a:extLst>
              <a:ext uri="{FF2B5EF4-FFF2-40B4-BE49-F238E27FC236}">
                <a16:creationId xmlns:a16="http://schemas.microsoft.com/office/drawing/2014/main" id="{06D69651-72C7-491C-9CB5-F6F348278ECA}"/>
              </a:ext>
            </a:extLst>
          </p:cNvPr>
          <p:cNvGrpSpPr/>
          <p:nvPr/>
        </p:nvGrpSpPr>
        <p:grpSpPr>
          <a:xfrm>
            <a:off x="1025713" y="1398046"/>
            <a:ext cx="10185177" cy="3377830"/>
            <a:chOff x="331278" y="1801171"/>
            <a:chExt cx="8681850" cy="2879264"/>
          </a:xfrm>
        </p:grpSpPr>
        <p:pic>
          <p:nvPicPr>
            <p:cNvPr id="43" name="图片 42">
              <a:extLst>
                <a:ext uri="{FF2B5EF4-FFF2-40B4-BE49-F238E27FC236}">
                  <a16:creationId xmlns:a16="http://schemas.microsoft.com/office/drawing/2014/main" id="{BC553A34-43EE-4682-9BFF-BE4B2A59A2AC}"/>
                </a:ext>
              </a:extLst>
            </p:cNvPr>
            <p:cNvPicPr>
              <a:picLocks noChangeAspect="1"/>
            </p:cNvPicPr>
            <p:nvPr/>
          </p:nvPicPr>
          <p:blipFill>
            <a:blip r:embed="rId3"/>
            <a:stretch>
              <a:fillRect/>
            </a:stretch>
          </p:blipFill>
          <p:spPr>
            <a:xfrm>
              <a:off x="1242074" y="1961091"/>
              <a:ext cx="2279982" cy="1724233"/>
            </a:xfrm>
            <a:prstGeom prst="rect">
              <a:avLst/>
            </a:prstGeom>
          </p:spPr>
        </p:pic>
        <p:pic>
          <p:nvPicPr>
            <p:cNvPr id="44" name="图片 43">
              <a:extLst>
                <a:ext uri="{FF2B5EF4-FFF2-40B4-BE49-F238E27FC236}">
                  <a16:creationId xmlns:a16="http://schemas.microsoft.com/office/drawing/2014/main" id="{3A8B6B12-AD33-435E-91C3-ACE8F55BC9B5}"/>
                </a:ext>
              </a:extLst>
            </p:cNvPr>
            <p:cNvPicPr>
              <a:picLocks noChangeAspect="1"/>
            </p:cNvPicPr>
            <p:nvPr/>
          </p:nvPicPr>
          <p:blipFill>
            <a:blip r:embed="rId4"/>
            <a:stretch>
              <a:fillRect/>
            </a:stretch>
          </p:blipFill>
          <p:spPr>
            <a:xfrm>
              <a:off x="331278" y="1849901"/>
              <a:ext cx="8492682" cy="2830534"/>
            </a:xfrm>
            <a:prstGeom prst="rect">
              <a:avLst/>
            </a:prstGeom>
          </p:spPr>
        </p:pic>
        <p:cxnSp>
          <p:nvCxnSpPr>
            <p:cNvPr id="45" name="直接箭头连接符 44">
              <a:extLst>
                <a:ext uri="{FF2B5EF4-FFF2-40B4-BE49-F238E27FC236}">
                  <a16:creationId xmlns:a16="http://schemas.microsoft.com/office/drawing/2014/main" id="{9C24052E-BA5B-42AE-AD31-2FB47243481E}"/>
                </a:ext>
              </a:extLst>
            </p:cNvPr>
            <p:cNvCxnSpPr/>
            <p:nvPr/>
          </p:nvCxnSpPr>
          <p:spPr>
            <a:xfrm flipV="1">
              <a:off x="2016305" y="2457448"/>
              <a:ext cx="2255520" cy="1278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5A3A27A9-A1FE-485F-9631-B381853979E7}"/>
                </a:ext>
              </a:extLst>
            </p:cNvPr>
            <p:cNvCxnSpPr/>
            <p:nvPr/>
          </p:nvCxnSpPr>
          <p:spPr>
            <a:xfrm flipV="1">
              <a:off x="2016305" y="2000248"/>
              <a:ext cx="2255520" cy="17353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7FF6C139-CB1F-4DDA-810B-0A06A22E026C}"/>
                </a:ext>
              </a:extLst>
            </p:cNvPr>
            <p:cNvCxnSpPr/>
            <p:nvPr/>
          </p:nvCxnSpPr>
          <p:spPr>
            <a:xfrm flipV="1">
              <a:off x="2016305" y="3150868"/>
              <a:ext cx="2279982" cy="573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 name="图片 47">
              <a:extLst>
                <a:ext uri="{FF2B5EF4-FFF2-40B4-BE49-F238E27FC236}">
                  <a16:creationId xmlns:a16="http://schemas.microsoft.com/office/drawing/2014/main" id="{61828C4E-4E1F-4769-83C6-2D0BB318A08B}"/>
                </a:ext>
              </a:extLst>
            </p:cNvPr>
            <p:cNvPicPr>
              <a:picLocks noChangeAspect="1"/>
            </p:cNvPicPr>
            <p:nvPr/>
          </p:nvPicPr>
          <p:blipFill>
            <a:blip r:embed="rId5"/>
            <a:stretch>
              <a:fillRect/>
            </a:stretch>
          </p:blipFill>
          <p:spPr>
            <a:xfrm>
              <a:off x="4780363" y="1801171"/>
              <a:ext cx="3504600" cy="1784033"/>
            </a:xfrm>
            <a:prstGeom prst="rect">
              <a:avLst/>
            </a:prstGeom>
          </p:spPr>
        </p:pic>
        <p:pic>
          <p:nvPicPr>
            <p:cNvPr id="49" name="图片 48">
              <a:extLst>
                <a:ext uri="{FF2B5EF4-FFF2-40B4-BE49-F238E27FC236}">
                  <a16:creationId xmlns:a16="http://schemas.microsoft.com/office/drawing/2014/main" id="{9854DB48-E735-43E9-B957-2C9E5EDBEA65}"/>
                </a:ext>
              </a:extLst>
            </p:cNvPr>
            <p:cNvPicPr>
              <a:picLocks noChangeAspect="1"/>
            </p:cNvPicPr>
            <p:nvPr/>
          </p:nvPicPr>
          <p:blipFill>
            <a:blip r:embed="rId6"/>
            <a:stretch>
              <a:fillRect/>
            </a:stretch>
          </p:blipFill>
          <p:spPr>
            <a:xfrm>
              <a:off x="7181178" y="2580607"/>
              <a:ext cx="1831950" cy="986700"/>
            </a:xfrm>
            <a:prstGeom prst="rect">
              <a:avLst/>
            </a:prstGeom>
          </p:spPr>
        </p:pic>
        <p:cxnSp>
          <p:nvCxnSpPr>
            <p:cNvPr id="50" name="直接箭头连接符 49">
              <a:extLst>
                <a:ext uri="{FF2B5EF4-FFF2-40B4-BE49-F238E27FC236}">
                  <a16:creationId xmlns:a16="http://schemas.microsoft.com/office/drawing/2014/main" id="{444EE7BA-7073-4732-AF05-CD6B3D9BDAF0}"/>
                </a:ext>
              </a:extLst>
            </p:cNvPr>
            <p:cNvCxnSpPr/>
            <p:nvPr/>
          </p:nvCxnSpPr>
          <p:spPr>
            <a:xfrm>
              <a:off x="4271825" y="2000248"/>
              <a:ext cx="2900180" cy="172423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EDD9C794-C84D-4CC2-86B0-F9952B26FB0E}"/>
                </a:ext>
              </a:extLst>
            </p:cNvPr>
            <p:cNvCxnSpPr/>
            <p:nvPr/>
          </p:nvCxnSpPr>
          <p:spPr>
            <a:xfrm>
              <a:off x="4260701" y="2457448"/>
              <a:ext cx="2898229" cy="126703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AD7877D3-137B-4900-9043-82D961326CCD}"/>
                </a:ext>
              </a:extLst>
            </p:cNvPr>
            <p:cNvCxnSpPr/>
            <p:nvPr/>
          </p:nvCxnSpPr>
          <p:spPr>
            <a:xfrm>
              <a:off x="4314071" y="3150868"/>
              <a:ext cx="2844859" cy="57361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573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FD4061-1593-4705-B94E-E5E6CDF0DF2C}"/>
              </a:ext>
            </a:extLst>
          </p:cNvPr>
          <p:cNvSpPr/>
          <p:nvPr/>
        </p:nvSpPr>
        <p:spPr>
          <a:xfrm>
            <a:off x="0" y="7044"/>
            <a:ext cx="12185345" cy="68509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灯片编号占位符 6"/>
          <p:cNvSpPr>
            <a:spLocks noGrp="1"/>
          </p:cNvSpPr>
          <p:nvPr>
            <p:ph type="sldNum" sz="quarter" idx="11"/>
          </p:nvPr>
        </p:nvSpPr>
        <p:spPr>
          <a:xfrm>
            <a:off x="7010400" y="6457950"/>
            <a:ext cx="21336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D8B74-CCAC-4C76-9462-B0DEAF17CAF5}" type="slidenum">
              <a:rPr kumimoji="0" lang="en-US" altLang="zh-CN" sz="1200" b="0" i="0" u="none" strike="noStrike" kern="1200" cap="none" spc="0" normalizeH="0" baseline="0" noProof="0" smtClean="0">
                <a:ln>
                  <a:noFill/>
                </a:ln>
                <a:solidFill>
                  <a:srgbClr val="000000">
                    <a:tint val="75000"/>
                  </a:srgbClr>
                </a:solidFill>
                <a:effectLst/>
                <a:uLnTx/>
                <a:uFillTx/>
                <a:latin typeface="黑体" pitchFamily="2" charset="-122"/>
                <a:ea typeface="黑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r>
              <a:rPr kumimoji="0" lang="en-US" altLang="zh-CN" sz="1200" b="0" i="0" u="none" strike="noStrike" kern="1200" cap="none" spc="0" normalizeH="0" baseline="0" noProof="0" dirty="0">
                <a:ln>
                  <a:noFill/>
                </a:ln>
                <a:solidFill>
                  <a:srgbClr val="000000">
                    <a:tint val="75000"/>
                  </a:srgbClr>
                </a:solidFill>
                <a:effectLst/>
                <a:uLnTx/>
                <a:uFillTx/>
                <a:latin typeface="黑体" pitchFamily="2" charset="-122"/>
                <a:ea typeface="黑体" pitchFamily="2" charset="-122"/>
                <a:cs typeface="+mn-cs"/>
              </a:rPr>
              <a:t>/49</a:t>
            </a:r>
          </a:p>
        </p:txBody>
      </p:sp>
      <p:sp>
        <p:nvSpPr>
          <p:cNvPr id="15" name="矩形 14"/>
          <p:cNvSpPr/>
          <p:nvPr/>
        </p:nvSpPr>
        <p:spPr>
          <a:xfrm>
            <a:off x="1" y="17607"/>
            <a:ext cx="12192000" cy="139630"/>
          </a:xfrm>
          <a:prstGeom prst="rect">
            <a:avLst/>
          </a:prstGeom>
          <a:solidFill>
            <a:srgbClr val="57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11425185-3BAA-4EB8-9156-F2A100873B1B}"/>
              </a:ext>
            </a:extLst>
          </p:cNvPr>
          <p:cNvSpPr/>
          <p:nvPr/>
        </p:nvSpPr>
        <p:spPr>
          <a:xfrm>
            <a:off x="0" y="185655"/>
            <a:ext cx="12192000" cy="6983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793"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Rectangle 2"/>
          <p:cNvSpPr txBox="1">
            <a:spLocks noChangeArrowheads="1"/>
          </p:cNvSpPr>
          <p:nvPr/>
        </p:nvSpPr>
        <p:spPr>
          <a:xfrm>
            <a:off x="-228599" y="27149"/>
            <a:ext cx="3276599" cy="101625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rPr>
              <a:t>Outline</a:t>
            </a:r>
            <a:endParaRPr kumimoji="0" lang="zh-CN" altLang="en-US" sz="3600" b="0" i="0" u="none" strike="noStrike" kern="0" cap="none" spc="0" normalizeH="0" baseline="0" noProof="0" dirty="0">
              <a:ln>
                <a:noFill/>
              </a:ln>
              <a:solidFill>
                <a:srgbClr val="00206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674CDAF2-F150-43E1-8999-18A045861325}"/>
              </a:ext>
            </a:extLst>
          </p:cNvPr>
          <p:cNvSpPr/>
          <p:nvPr/>
        </p:nvSpPr>
        <p:spPr>
          <a:xfrm>
            <a:off x="1" y="6180790"/>
            <a:ext cx="12185344" cy="6772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65F7AF17-DD66-4D13-81D9-453FAA3D1809}"/>
              </a:ext>
            </a:extLst>
          </p:cNvPr>
          <p:cNvSpPr/>
          <p:nvPr/>
        </p:nvSpPr>
        <p:spPr>
          <a:xfrm>
            <a:off x="2743200" y="2338221"/>
            <a:ext cx="304800" cy="304800"/>
          </a:xfrm>
          <a:prstGeom prst="rect">
            <a:avLst/>
          </a:prstGeom>
          <a:solidFill>
            <a:srgbClr val="8C8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0" name="矩形 19">
            <a:extLst>
              <a:ext uri="{FF2B5EF4-FFF2-40B4-BE49-F238E27FC236}">
                <a16:creationId xmlns:a16="http://schemas.microsoft.com/office/drawing/2014/main" id="{EB394267-028D-494C-A1C4-ED7E210FAC91}"/>
              </a:ext>
            </a:extLst>
          </p:cNvPr>
          <p:cNvSpPr/>
          <p:nvPr/>
        </p:nvSpPr>
        <p:spPr>
          <a:xfrm>
            <a:off x="2743200" y="3152154"/>
            <a:ext cx="304800" cy="304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20">
            <a:extLst>
              <a:ext uri="{FF2B5EF4-FFF2-40B4-BE49-F238E27FC236}">
                <a16:creationId xmlns:a16="http://schemas.microsoft.com/office/drawing/2014/main" id="{4AC3505F-45DD-4239-8DD9-CF65C9CBB711}"/>
              </a:ext>
            </a:extLst>
          </p:cNvPr>
          <p:cNvSpPr/>
          <p:nvPr/>
        </p:nvSpPr>
        <p:spPr>
          <a:xfrm>
            <a:off x="2743200" y="3966086"/>
            <a:ext cx="304800" cy="304800"/>
          </a:xfrm>
          <a:prstGeom prst="rect">
            <a:avLst/>
          </a:prstGeom>
          <a:solidFill>
            <a:srgbClr val="8C8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a:ln>
                <a:noFill/>
              </a:ln>
              <a:solidFill>
                <a:srgbClr val="8C828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文本框 22"/>
          <p:cNvSpPr txBox="1"/>
          <p:nvPr/>
        </p:nvSpPr>
        <p:spPr>
          <a:xfrm>
            <a:off x="3620495" y="2026707"/>
            <a:ext cx="6930274" cy="739754"/>
          </a:xfrm>
          <a:prstGeom prst="rect">
            <a:avLst/>
          </a:prstGeom>
          <a:noFill/>
        </p:spPr>
        <p:txBody>
          <a:bodyPr wrap="square" rtlCol="0">
            <a:spAutoFit/>
          </a:bodyPr>
          <a:lstStyle/>
          <a:p>
            <a:pPr lvl="0" fontAlgn="base">
              <a:lnSpc>
                <a:spcPct val="150000"/>
              </a:lnSpc>
              <a:spcBef>
                <a:spcPct val="0"/>
              </a:spcBef>
              <a:spcAft>
                <a:spcPct val="0"/>
              </a:spcAft>
              <a:buClr>
                <a:srgbClr val="000066"/>
              </a:buClr>
              <a:defRPr/>
            </a:pPr>
            <a:r>
              <a:rPr lang="en-US" altLang="zh-CN" sz="3200" b="1" dirty="0">
                <a:solidFill>
                  <a:srgbClr val="8C8281"/>
                </a:solidFill>
                <a:latin typeface="Arial" panose="020B0604020202020204" pitchFamily="34" charset="0"/>
                <a:ea typeface="微软雅黑" panose="020B0503020204020204" pitchFamily="34" charset="-122"/>
                <a:cs typeface="Arial" panose="020B0604020202020204" pitchFamily="34" charset="0"/>
              </a:rPr>
              <a:t>Introduction</a:t>
            </a:r>
          </a:p>
        </p:txBody>
      </p:sp>
      <p:sp>
        <p:nvSpPr>
          <p:cNvPr id="24" name="文本框 23">
            <a:extLst>
              <a:ext uri="{FF2B5EF4-FFF2-40B4-BE49-F238E27FC236}">
                <a16:creationId xmlns:a16="http://schemas.microsoft.com/office/drawing/2014/main" id="{C3E4332B-12B4-4FA2-AC9A-CB549EDD3893}"/>
              </a:ext>
            </a:extLst>
          </p:cNvPr>
          <p:cNvSpPr txBox="1"/>
          <p:nvPr/>
        </p:nvSpPr>
        <p:spPr>
          <a:xfrm>
            <a:off x="3620495" y="3025123"/>
            <a:ext cx="5523505" cy="584775"/>
          </a:xfrm>
          <a:prstGeom prst="rect">
            <a:avLst/>
          </a:prstGeom>
          <a:noFill/>
        </p:spPr>
        <p:txBody>
          <a:bodyPr wrap="square" rtlCol="0">
            <a:spAutoFit/>
          </a:bodyPr>
          <a:lstStyle/>
          <a:p>
            <a:pPr lvl="0" fontAlgn="base">
              <a:spcBef>
                <a:spcPct val="0"/>
              </a:spcBef>
              <a:spcAft>
                <a:spcPct val="0"/>
              </a:spcAft>
              <a:defRPr/>
            </a:pPr>
            <a:r>
              <a:rPr lang="en-US" altLang="zh-CN" sz="3200" b="1" dirty="0">
                <a:solidFill>
                  <a:srgbClr val="002060"/>
                </a:solidFill>
                <a:latin typeface="Arial" panose="020B0604020202020204" pitchFamily="34" charset="0"/>
                <a:ea typeface="微软雅黑" panose="020B0503020204020204" pitchFamily="34" charset="-122"/>
                <a:cs typeface="Arial" panose="020B0604020202020204" pitchFamily="34" charset="0"/>
              </a:rPr>
              <a:t>Technical contributions </a:t>
            </a:r>
          </a:p>
        </p:txBody>
      </p:sp>
      <p:sp>
        <p:nvSpPr>
          <p:cNvPr id="25" name="文本框 24">
            <a:extLst>
              <a:ext uri="{FF2B5EF4-FFF2-40B4-BE49-F238E27FC236}">
                <a16:creationId xmlns:a16="http://schemas.microsoft.com/office/drawing/2014/main" id="{E3B462A6-1EA0-4866-87B8-2A21F94B222F}"/>
              </a:ext>
            </a:extLst>
          </p:cNvPr>
          <p:cNvSpPr txBox="1"/>
          <p:nvPr/>
        </p:nvSpPr>
        <p:spPr>
          <a:xfrm>
            <a:off x="3620495" y="3792418"/>
            <a:ext cx="2574744" cy="584775"/>
          </a:xfrm>
          <a:prstGeom prst="rect">
            <a:avLst/>
          </a:prstGeom>
          <a:noFill/>
        </p:spPr>
        <p:txBody>
          <a:bodyPr wrap="none" rtlCol="0">
            <a:spAutoFit/>
          </a:bodyPr>
          <a:lstStyle/>
          <a:p>
            <a:pPr lvl="0" fontAlgn="base">
              <a:spcBef>
                <a:spcPct val="0"/>
              </a:spcBef>
              <a:spcAft>
                <a:spcPct val="0"/>
              </a:spcAft>
              <a:defRPr/>
            </a:pPr>
            <a:r>
              <a:rPr lang="en-US" altLang="zh-CN" sz="3200" b="1" dirty="0">
                <a:solidFill>
                  <a:srgbClr val="8C8281"/>
                </a:solidFill>
                <a:latin typeface="Arial" panose="020B0604020202020204" pitchFamily="34" charset="0"/>
                <a:ea typeface="微软雅黑" panose="020B0503020204020204" pitchFamily="34" charset="-122"/>
                <a:cs typeface="Arial" panose="020B0604020202020204" pitchFamily="34" charset="0"/>
              </a:rPr>
              <a:t>Main results</a:t>
            </a:r>
          </a:p>
        </p:txBody>
      </p:sp>
    </p:spTree>
    <p:extLst>
      <p:ext uri="{BB962C8B-B14F-4D97-AF65-F5344CB8AC3E}">
        <p14:creationId xmlns:p14="http://schemas.microsoft.com/office/powerpoint/2010/main" val="28603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FB2DFE5D-6EBF-4B88-95FA-1B854EB4216F}"/>
              </a:ext>
            </a:extLst>
          </p:cNvPr>
          <p:cNvSpPr/>
          <p:nvPr/>
        </p:nvSpPr>
        <p:spPr>
          <a:xfrm>
            <a:off x="11436016" y="6205343"/>
            <a:ext cx="749305" cy="648000"/>
          </a:xfrm>
          <a:prstGeom prst="rect">
            <a:avLst/>
          </a:prstGeom>
          <a:solidFill>
            <a:srgbClr val="006993"/>
          </a:solidFill>
          <a:ln>
            <a:solidFill>
              <a:srgbClr val="006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B2DFE5D-6EBF-4B88-95FA-1B854EB4216F}"/>
              </a:ext>
            </a:extLst>
          </p:cNvPr>
          <p:cNvSpPr/>
          <p:nvPr/>
        </p:nvSpPr>
        <p:spPr>
          <a:xfrm>
            <a:off x="-115095" y="145325"/>
            <a:ext cx="749305" cy="648000"/>
          </a:xfrm>
          <a:prstGeom prst="rect">
            <a:avLst/>
          </a:prstGeom>
          <a:solidFill>
            <a:srgbClr val="0069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596FA203-7202-4078-8434-25966F7A1B40}"/>
              </a:ext>
            </a:extLst>
          </p:cNvPr>
          <p:cNvSpPr>
            <a:spLocks noGrp="1"/>
          </p:cNvSpPr>
          <p:nvPr>
            <p:ph type="sldNum" sz="quarter" idx="12"/>
          </p:nvPr>
        </p:nvSpPr>
        <p:spPr>
          <a:xfrm>
            <a:off x="11499519" y="259279"/>
            <a:ext cx="622300" cy="365125"/>
          </a:xfrm>
        </p:spPr>
        <p:txBody>
          <a:body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9</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sp>
        <p:nvSpPr>
          <p:cNvPr id="12" name="灯片编号占位符 4">
            <a:extLst>
              <a:ext uri="{FF2B5EF4-FFF2-40B4-BE49-F238E27FC236}">
                <a16:creationId xmlns:a16="http://schemas.microsoft.com/office/drawing/2014/main" id="{E1060099-856C-4DBE-B8C4-A7491FAD8F3A}"/>
              </a:ext>
            </a:extLst>
          </p:cNvPr>
          <p:cNvSpPr txBox="1">
            <a:spLocks/>
          </p:cNvSpPr>
          <p:nvPr/>
        </p:nvSpPr>
        <p:spPr>
          <a:xfrm>
            <a:off x="11499518" y="6357235"/>
            <a:ext cx="6223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C3481C-554E-4081-9891-4CBDCCABBF0F}" type="slidenum">
              <a:rPr lang="zh-CN" altLang="en-US" sz="2800" b="1" smtClean="0">
                <a:solidFill>
                  <a:schemeClr val="bg1"/>
                </a:solidFill>
                <a:latin typeface="Times New Roman" panose="02020603050405020304" pitchFamily="18" charset="0"/>
                <a:cs typeface="Times New Roman" panose="02020603050405020304" pitchFamily="18" charset="0"/>
              </a:rPr>
              <a:pPr algn="ctr"/>
              <a:t>9</a:t>
            </a:fld>
            <a:endParaRPr lang="zh-CN" altLang="en-US" sz="2800" b="1" dirty="0">
              <a:solidFill>
                <a:schemeClr val="bg1"/>
              </a:solidFill>
              <a:latin typeface="Times New Roman" panose="02020603050405020304" pitchFamily="18" charset="0"/>
              <a:cs typeface="Times New Roman" panose="02020603050405020304" pitchFamily="18" charset="0"/>
            </a:endParaRPr>
          </a:p>
        </p:txBody>
      </p:sp>
      <p:cxnSp>
        <p:nvCxnSpPr>
          <p:cNvPr id="8" name="直接连接符 7">
            <a:extLst>
              <a:ext uri="{FF2B5EF4-FFF2-40B4-BE49-F238E27FC236}">
                <a16:creationId xmlns:a16="http://schemas.microsoft.com/office/drawing/2014/main" id="{2966FBC0-4ACC-4647-9475-0D8090A40190}"/>
              </a:ext>
            </a:extLst>
          </p:cNvPr>
          <p:cNvCxnSpPr>
            <a:cxnSpLocks/>
          </p:cNvCxnSpPr>
          <p:nvPr/>
        </p:nvCxnSpPr>
        <p:spPr>
          <a:xfrm>
            <a:off x="644795" y="784466"/>
            <a:ext cx="7445998" cy="0"/>
          </a:xfrm>
          <a:prstGeom prst="line">
            <a:avLst/>
          </a:prstGeom>
          <a:ln w="38100">
            <a:solidFill>
              <a:srgbClr val="006993"/>
            </a:solidFill>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2C723CB6-7A99-470F-9C2D-8FC58476714A}"/>
              </a:ext>
            </a:extLst>
          </p:cNvPr>
          <p:cNvSpPr txBox="1"/>
          <p:nvPr/>
        </p:nvSpPr>
        <p:spPr>
          <a:xfrm>
            <a:off x="610764" y="165812"/>
            <a:ext cx="11597484" cy="584775"/>
          </a:xfrm>
          <a:prstGeom prst="rect">
            <a:avLst/>
          </a:prstGeom>
          <a:noFill/>
        </p:spPr>
        <p:txBody>
          <a:bodyPr wrap="square" rtlCol="0">
            <a:spAutoFit/>
          </a:bodyPr>
          <a:lstStyle/>
          <a:p>
            <a:r>
              <a:rPr lang="en-US" altLang="zh-CN" sz="3200" b="1" kern="0" dirty="0">
                <a:solidFill>
                  <a:srgbClr val="002060"/>
                </a:solidFill>
                <a:latin typeface="Arial" panose="020B0604020202020204" pitchFamily="34" charset="0"/>
                <a:ea typeface="微软雅黑" panose="020B0503020204020204" pitchFamily="34" charset="-122"/>
                <a:cs typeface="Arial" panose="020B0604020202020204" pitchFamily="34" charset="0"/>
              </a:rPr>
              <a:t> Technical challenges</a:t>
            </a:r>
            <a:endParaRPr lang="zh-CN" altLang="en-US" sz="3600" b="1" kern="0"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pic>
        <p:nvPicPr>
          <p:cNvPr id="62" name="图片 61">
            <a:extLst>
              <a:ext uri="{FF2B5EF4-FFF2-40B4-BE49-F238E27FC236}">
                <a16:creationId xmlns:a16="http://schemas.microsoft.com/office/drawing/2014/main" id="{C5017279-168F-408A-9235-1C6109F7570C}"/>
              </a:ext>
            </a:extLst>
          </p:cNvPr>
          <p:cNvPicPr>
            <a:picLocks noChangeAspect="1"/>
          </p:cNvPicPr>
          <p:nvPr/>
        </p:nvPicPr>
        <p:blipFill>
          <a:blip r:embed="rId3"/>
          <a:stretch>
            <a:fillRect/>
          </a:stretch>
        </p:blipFill>
        <p:spPr>
          <a:xfrm>
            <a:off x="2517366" y="1172592"/>
            <a:ext cx="2279982" cy="1724233"/>
          </a:xfrm>
          <a:prstGeom prst="rect">
            <a:avLst/>
          </a:prstGeom>
        </p:spPr>
      </p:pic>
      <p:pic>
        <p:nvPicPr>
          <p:cNvPr id="63" name="图片 62">
            <a:extLst>
              <a:ext uri="{FF2B5EF4-FFF2-40B4-BE49-F238E27FC236}">
                <a16:creationId xmlns:a16="http://schemas.microsoft.com/office/drawing/2014/main" id="{A43CAEB8-AC98-480F-9450-7685AEC1EA6F}"/>
              </a:ext>
            </a:extLst>
          </p:cNvPr>
          <p:cNvPicPr>
            <a:picLocks noChangeAspect="1"/>
          </p:cNvPicPr>
          <p:nvPr/>
        </p:nvPicPr>
        <p:blipFill>
          <a:blip r:embed="rId4"/>
          <a:stretch>
            <a:fillRect/>
          </a:stretch>
        </p:blipFill>
        <p:spPr>
          <a:xfrm>
            <a:off x="1675334" y="1061402"/>
            <a:ext cx="8436777" cy="2650059"/>
          </a:xfrm>
          <a:prstGeom prst="rect">
            <a:avLst/>
          </a:prstGeom>
        </p:spPr>
      </p:pic>
      <p:cxnSp>
        <p:nvCxnSpPr>
          <p:cNvPr id="64" name="直接箭头连接符 63">
            <a:extLst>
              <a:ext uri="{FF2B5EF4-FFF2-40B4-BE49-F238E27FC236}">
                <a16:creationId xmlns:a16="http://schemas.microsoft.com/office/drawing/2014/main" id="{EBB42751-DC62-442E-A0AF-CB1ACB159298}"/>
              </a:ext>
            </a:extLst>
          </p:cNvPr>
          <p:cNvCxnSpPr/>
          <p:nvPr/>
        </p:nvCxnSpPr>
        <p:spPr>
          <a:xfrm flipV="1">
            <a:off x="3291597" y="1668949"/>
            <a:ext cx="2255520" cy="1278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CB6A1C0A-4B44-4171-AF25-A84A9370E110}"/>
              </a:ext>
            </a:extLst>
          </p:cNvPr>
          <p:cNvCxnSpPr/>
          <p:nvPr/>
        </p:nvCxnSpPr>
        <p:spPr>
          <a:xfrm flipV="1">
            <a:off x="3291597" y="1211749"/>
            <a:ext cx="2255520" cy="17353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436A5FEF-92AA-4852-B467-CCA28522BE98}"/>
              </a:ext>
            </a:extLst>
          </p:cNvPr>
          <p:cNvCxnSpPr/>
          <p:nvPr/>
        </p:nvCxnSpPr>
        <p:spPr>
          <a:xfrm flipV="1">
            <a:off x="3291597" y="2362369"/>
            <a:ext cx="2279982" cy="573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7" name="图片 66">
            <a:extLst>
              <a:ext uri="{FF2B5EF4-FFF2-40B4-BE49-F238E27FC236}">
                <a16:creationId xmlns:a16="http://schemas.microsoft.com/office/drawing/2014/main" id="{9588EBCB-5082-4C34-A570-7A4DB45A9BAB}"/>
              </a:ext>
            </a:extLst>
          </p:cNvPr>
          <p:cNvPicPr>
            <a:picLocks noChangeAspect="1"/>
          </p:cNvPicPr>
          <p:nvPr/>
        </p:nvPicPr>
        <p:blipFill>
          <a:blip r:embed="rId5"/>
          <a:stretch>
            <a:fillRect/>
          </a:stretch>
        </p:blipFill>
        <p:spPr>
          <a:xfrm>
            <a:off x="6055655" y="1012672"/>
            <a:ext cx="3504600" cy="1784033"/>
          </a:xfrm>
          <a:prstGeom prst="rect">
            <a:avLst/>
          </a:prstGeom>
        </p:spPr>
      </p:pic>
      <p:pic>
        <p:nvPicPr>
          <p:cNvPr id="68" name="图片 67">
            <a:extLst>
              <a:ext uri="{FF2B5EF4-FFF2-40B4-BE49-F238E27FC236}">
                <a16:creationId xmlns:a16="http://schemas.microsoft.com/office/drawing/2014/main" id="{3D56D8EC-BDA9-4928-8727-B5BC464D607E}"/>
              </a:ext>
            </a:extLst>
          </p:cNvPr>
          <p:cNvPicPr>
            <a:picLocks noChangeAspect="1"/>
          </p:cNvPicPr>
          <p:nvPr/>
        </p:nvPicPr>
        <p:blipFill>
          <a:blip r:embed="rId6"/>
          <a:stretch>
            <a:fillRect/>
          </a:stretch>
        </p:blipFill>
        <p:spPr>
          <a:xfrm>
            <a:off x="8456470" y="1792108"/>
            <a:ext cx="1831950" cy="986700"/>
          </a:xfrm>
          <a:prstGeom prst="rect">
            <a:avLst/>
          </a:prstGeom>
        </p:spPr>
      </p:pic>
      <p:cxnSp>
        <p:nvCxnSpPr>
          <p:cNvPr id="69" name="直接箭头连接符 68">
            <a:extLst>
              <a:ext uri="{FF2B5EF4-FFF2-40B4-BE49-F238E27FC236}">
                <a16:creationId xmlns:a16="http://schemas.microsoft.com/office/drawing/2014/main" id="{9ABF8EFA-5E99-465E-B371-34FBC65C7346}"/>
              </a:ext>
            </a:extLst>
          </p:cNvPr>
          <p:cNvCxnSpPr/>
          <p:nvPr/>
        </p:nvCxnSpPr>
        <p:spPr>
          <a:xfrm>
            <a:off x="5547117" y="1211749"/>
            <a:ext cx="2900180" cy="172423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a:extLst>
              <a:ext uri="{FF2B5EF4-FFF2-40B4-BE49-F238E27FC236}">
                <a16:creationId xmlns:a16="http://schemas.microsoft.com/office/drawing/2014/main" id="{495EBC2A-AB3E-4BE9-BCB1-DDC4016D457C}"/>
              </a:ext>
            </a:extLst>
          </p:cNvPr>
          <p:cNvCxnSpPr/>
          <p:nvPr/>
        </p:nvCxnSpPr>
        <p:spPr>
          <a:xfrm>
            <a:off x="5535993" y="1668949"/>
            <a:ext cx="2898229" cy="126703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AC954FF6-A0F4-4EF9-BC6A-B880FA9592F4}"/>
              </a:ext>
            </a:extLst>
          </p:cNvPr>
          <p:cNvCxnSpPr/>
          <p:nvPr/>
        </p:nvCxnSpPr>
        <p:spPr>
          <a:xfrm>
            <a:off x="5589363" y="2362369"/>
            <a:ext cx="2844859" cy="57361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2" name="内容占位符 2">
            <a:extLst>
              <a:ext uri="{FF2B5EF4-FFF2-40B4-BE49-F238E27FC236}">
                <a16:creationId xmlns:a16="http://schemas.microsoft.com/office/drawing/2014/main" id="{1CB04997-219B-4479-ABDD-A01CD7CC742E}"/>
              </a:ext>
            </a:extLst>
          </p:cNvPr>
          <p:cNvSpPr txBox="1">
            <a:spLocks/>
          </p:cNvSpPr>
          <p:nvPr/>
        </p:nvSpPr>
        <p:spPr>
          <a:xfrm>
            <a:off x="4338760" y="3391342"/>
            <a:ext cx="3183464" cy="49826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Calibri" panose="020F050202020403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20000"/>
              </a:lnSpc>
              <a:spcBef>
                <a:spcPts val="500"/>
              </a:spcBef>
              <a:buClr>
                <a:schemeClr val="accent1"/>
              </a:buClr>
              <a:buSzPct val="100000"/>
              <a:buFont typeface="Calibri" panose="020F050202020403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US" altLang="zh-CN" sz="3200" b="1" dirty="0">
                <a:solidFill>
                  <a:srgbClr val="C00000"/>
                </a:solidFill>
                <a:latin typeface="+mn-lt"/>
              </a:rPr>
              <a:t>Synchronization </a:t>
            </a:r>
            <a:endParaRPr lang="en-US" sz="3200" b="1" dirty="0">
              <a:solidFill>
                <a:srgbClr val="C00000"/>
              </a:solidFill>
              <a:latin typeface="+mn-lt"/>
            </a:endParaRPr>
          </a:p>
        </p:txBody>
      </p:sp>
      <p:sp>
        <p:nvSpPr>
          <p:cNvPr id="73" name="矩形 72">
            <a:extLst>
              <a:ext uri="{FF2B5EF4-FFF2-40B4-BE49-F238E27FC236}">
                <a16:creationId xmlns:a16="http://schemas.microsoft.com/office/drawing/2014/main" id="{C6C95418-59A1-4D7B-B89C-386A57002E48}"/>
              </a:ext>
            </a:extLst>
          </p:cNvPr>
          <p:cNvSpPr/>
          <p:nvPr/>
        </p:nvSpPr>
        <p:spPr>
          <a:xfrm>
            <a:off x="359706" y="4080318"/>
            <a:ext cx="11391898" cy="830997"/>
          </a:xfrm>
          <a:prstGeom prst="rect">
            <a:avLst/>
          </a:prstGeom>
        </p:spPr>
        <p:txBody>
          <a:bodyPr wrap="square">
            <a:spAutoFit/>
          </a:bodyPr>
          <a:lstStyle/>
          <a:p>
            <a:pPr marL="342900" indent="-342900">
              <a:buFont typeface="Wingdings" panose="05000000000000000000" pitchFamily="2" charset="2"/>
              <a:buChar char="l"/>
            </a:pPr>
            <a:r>
              <a:rPr lang="en-US" altLang="zh-CN" sz="2400" b="1" dirty="0">
                <a:ea typeface="微软雅黑" panose="020B0503020204020204" pitchFamily="34" charset="-122"/>
              </a:rPr>
              <a:t>Time domain synchronization</a:t>
            </a:r>
          </a:p>
          <a:p>
            <a:r>
              <a:rPr lang="en-US" altLang="zh-CN" sz="2400" dirty="0">
                <a:ea typeface="微软雅黑" panose="020B0503020204020204" pitchFamily="34" charset="-122"/>
              </a:rPr>
              <a:t>     - All entities agree on the starting time point and duration of the OFDM symbol</a:t>
            </a:r>
            <a:endParaRPr lang="zh-CN" altLang="en-US" sz="2400" dirty="0">
              <a:ea typeface="微软雅黑" panose="020B0503020204020204" pitchFamily="34" charset="-122"/>
            </a:endParaRPr>
          </a:p>
        </p:txBody>
      </p:sp>
      <p:sp>
        <p:nvSpPr>
          <p:cNvPr id="74" name="矩形 73">
            <a:extLst>
              <a:ext uri="{FF2B5EF4-FFF2-40B4-BE49-F238E27FC236}">
                <a16:creationId xmlns:a16="http://schemas.microsoft.com/office/drawing/2014/main" id="{B789306C-C040-4973-BDC7-F4EBE9F113F9}"/>
              </a:ext>
            </a:extLst>
          </p:cNvPr>
          <p:cNvSpPr/>
          <p:nvPr/>
        </p:nvSpPr>
        <p:spPr>
          <a:xfrm>
            <a:off x="356889" y="4958172"/>
            <a:ext cx="11391898" cy="830997"/>
          </a:xfrm>
          <a:prstGeom prst="rect">
            <a:avLst/>
          </a:prstGeom>
        </p:spPr>
        <p:txBody>
          <a:bodyPr wrap="square">
            <a:spAutoFit/>
          </a:bodyPr>
          <a:lstStyle/>
          <a:p>
            <a:pPr marL="342900" indent="-342900">
              <a:buFont typeface="Wingdings" panose="05000000000000000000" pitchFamily="2" charset="2"/>
              <a:buChar char="l"/>
            </a:pPr>
            <a:r>
              <a:rPr lang="en-US" altLang="zh-CN" sz="2400" b="1" dirty="0">
                <a:ea typeface="微软雅黑" panose="020B0503020204020204" pitchFamily="34" charset="-122"/>
              </a:rPr>
              <a:t>Frequency domain synchronization</a:t>
            </a:r>
          </a:p>
          <a:p>
            <a:r>
              <a:rPr lang="en-US" altLang="zh-CN" sz="2400" dirty="0">
                <a:ea typeface="微软雅黑" panose="020B0503020204020204" pitchFamily="34" charset="-122"/>
              </a:rPr>
              <a:t>     - All communication parties keep frequency orthogonality among subcarriers</a:t>
            </a:r>
            <a:endParaRPr lang="zh-CN" altLang="en-US" sz="2400" dirty="0">
              <a:ea typeface="微软雅黑" panose="020B0503020204020204" pitchFamily="34" charset="-122"/>
            </a:endParaRPr>
          </a:p>
        </p:txBody>
      </p:sp>
      <p:sp>
        <p:nvSpPr>
          <p:cNvPr id="75" name="矩形 74">
            <a:extLst>
              <a:ext uri="{FF2B5EF4-FFF2-40B4-BE49-F238E27FC236}">
                <a16:creationId xmlns:a16="http://schemas.microsoft.com/office/drawing/2014/main" id="{69D04EDE-D54D-4015-AAC8-F144D24D33BA}"/>
              </a:ext>
            </a:extLst>
          </p:cNvPr>
          <p:cNvSpPr/>
          <p:nvPr/>
        </p:nvSpPr>
        <p:spPr>
          <a:xfrm>
            <a:off x="359706" y="5789169"/>
            <a:ext cx="11391898" cy="830997"/>
          </a:xfrm>
          <a:prstGeom prst="rect">
            <a:avLst/>
          </a:prstGeom>
        </p:spPr>
        <p:txBody>
          <a:bodyPr wrap="square">
            <a:spAutoFit/>
          </a:bodyPr>
          <a:lstStyle/>
          <a:p>
            <a:pPr marL="342900" indent="-342900">
              <a:buFont typeface="Wingdings" panose="05000000000000000000" pitchFamily="2" charset="2"/>
              <a:buChar char="l"/>
            </a:pPr>
            <a:r>
              <a:rPr lang="en-US" altLang="zh-CN" sz="2400" b="1" dirty="0">
                <a:solidFill>
                  <a:schemeClr val="accent2">
                    <a:lumMod val="75000"/>
                  </a:schemeClr>
                </a:solidFill>
                <a:ea typeface="微软雅黑" panose="020B0503020204020204" pitchFamily="34" charset="-122"/>
              </a:rPr>
              <a:t>More challenging</a:t>
            </a:r>
          </a:p>
          <a:p>
            <a:r>
              <a:rPr lang="en-US" altLang="zh-CN" sz="2400" dirty="0">
                <a:ea typeface="微软雅黑" panose="020B0503020204020204" pitchFamily="34" charset="-122"/>
              </a:rPr>
              <a:t>     - Introduction of tags, increase </a:t>
            </a:r>
            <a:r>
              <a:rPr lang="en-US" altLang="zh-CN" sz="2400" dirty="0">
                <a:solidFill>
                  <a:srgbClr val="FF0000"/>
                </a:solidFill>
                <a:ea typeface="微软雅黑" panose="020B0503020204020204" pitchFamily="34" charset="-122"/>
              </a:rPr>
              <a:t>hardware diversity</a:t>
            </a:r>
            <a:r>
              <a:rPr lang="en-US" altLang="zh-CN" sz="2400" dirty="0">
                <a:ea typeface="微软雅黑" panose="020B0503020204020204" pitchFamily="34" charset="-122"/>
              </a:rPr>
              <a:t> and </a:t>
            </a:r>
            <a:r>
              <a:rPr lang="en-US" altLang="zh-CN" sz="2400" dirty="0">
                <a:solidFill>
                  <a:srgbClr val="FF0000"/>
                </a:solidFill>
                <a:ea typeface="微软雅黑" panose="020B0503020204020204" pitchFamily="34" charset="-122"/>
              </a:rPr>
              <a:t>propagation uncertainty</a:t>
            </a:r>
            <a:endParaRPr lang="zh-CN" altLang="en-US" sz="2400" dirty="0">
              <a:solidFill>
                <a:srgbClr val="FF0000"/>
              </a:solidFill>
              <a:ea typeface="微软雅黑" panose="020B0503020204020204" pitchFamily="34" charset="-122"/>
            </a:endParaRPr>
          </a:p>
        </p:txBody>
      </p:sp>
    </p:spTree>
    <p:extLst>
      <p:ext uri="{BB962C8B-B14F-4D97-AF65-F5344CB8AC3E}">
        <p14:creationId xmlns:p14="http://schemas.microsoft.com/office/powerpoint/2010/main" val="408090055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16864</TotalTime>
  <Words>1897</Words>
  <Application>Microsoft Office PowerPoint</Application>
  <PresentationFormat>宽屏</PresentationFormat>
  <Paragraphs>296</Paragraphs>
  <Slides>26</Slides>
  <Notes>26</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微软雅黑</vt:lpstr>
      <vt:lpstr>等线</vt:lpstr>
      <vt:lpstr>等线 Light</vt:lpstr>
      <vt:lpstr>黑体</vt:lpstr>
      <vt:lpstr>Arial</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赵人杰</dc:creator>
  <cp:lastModifiedBy>人杰 赵</cp:lastModifiedBy>
  <cp:revision>668</cp:revision>
  <dcterms:created xsi:type="dcterms:W3CDTF">2016-04-20T02:59:17Z</dcterms:created>
  <dcterms:modified xsi:type="dcterms:W3CDTF">2019-10-22T05:00:06Z</dcterms:modified>
</cp:coreProperties>
</file>